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C0_7B195644.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7B_23BF6AC5.xml" ContentType="application/vnd.ms-powerpoint.comments+xml"/>
  <Override PartName="/ppt/media/image19.svg" ContentType="image/svg+xml"/>
  <Override PartName="/ppt/notesSlides/notesSlide8.xml" ContentType="application/vnd.openxmlformats-officedocument.presentationml.notesSlide+xml"/>
  <Override PartName="/ppt/comments/modernComment_17C_BE1AE2C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4.svg" ContentType="image/svg+xml"/>
  <Override PartName="/ppt/notesSlides/notesSlide12.xml" ContentType="application/vnd.openxmlformats-officedocument.presentationml.notesSlide+xml"/>
  <Override PartName="/ppt/comments/modernComment_180_D7129244.xml" ContentType="application/vnd.ms-powerpoint.comments+xml"/>
  <Override PartName="/ppt/notesSlides/notesSlide13.xml" ContentType="application/vnd.openxmlformats-officedocument.presentationml.notesSlide+xml"/>
  <Override PartName="/ppt/comments/modernComment_181_DEFCCB09.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85_E6AD369.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8C_CE6202CD.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9C_AE5D58CE.xml" ContentType="application/vnd.ms-powerpoint.comments+xml"/>
  <Override PartName="/ppt/media/image46.svg" ContentType="image/svg+xml"/>
  <Override PartName="/ppt/media/image48.svg" ContentType="image/svg+xml"/>
  <Override PartName="/ppt/media/image50.svg" ContentType="image/sv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9"/>
  </p:notesMasterIdLst>
  <p:sldIdLst>
    <p:sldId id="256" r:id="rId5"/>
    <p:sldId id="746" r:id="rId6"/>
    <p:sldId id="745" r:id="rId7"/>
    <p:sldId id="453" r:id="rId8"/>
    <p:sldId id="454" r:id="rId9"/>
    <p:sldId id="448" r:id="rId10"/>
    <p:sldId id="378" r:id="rId11"/>
    <p:sldId id="379" r:id="rId12"/>
    <p:sldId id="380" r:id="rId13"/>
    <p:sldId id="381" r:id="rId14"/>
    <p:sldId id="382" r:id="rId15"/>
    <p:sldId id="383" r:id="rId16"/>
    <p:sldId id="384" r:id="rId17"/>
    <p:sldId id="385" r:id="rId18"/>
    <p:sldId id="451" r:id="rId19"/>
    <p:sldId id="452" r:id="rId20"/>
    <p:sldId id="455" r:id="rId21"/>
    <p:sldId id="456" r:id="rId22"/>
    <p:sldId id="389" r:id="rId23"/>
    <p:sldId id="273" r:id="rId24"/>
    <p:sldId id="457" r:id="rId25"/>
    <p:sldId id="391" r:id="rId26"/>
    <p:sldId id="392" r:id="rId27"/>
    <p:sldId id="458" r:id="rId28"/>
    <p:sldId id="393" r:id="rId29"/>
    <p:sldId id="459" r:id="rId30"/>
    <p:sldId id="394" r:id="rId31"/>
    <p:sldId id="476" r:id="rId32"/>
    <p:sldId id="477" r:id="rId33"/>
    <p:sldId id="395" r:id="rId34"/>
    <p:sldId id="460" r:id="rId35"/>
    <p:sldId id="461" r:id="rId36"/>
    <p:sldId id="396" r:id="rId37"/>
    <p:sldId id="397" r:id="rId38"/>
    <p:sldId id="462" r:id="rId39"/>
    <p:sldId id="400" r:id="rId40"/>
    <p:sldId id="401" r:id="rId41"/>
    <p:sldId id="463" r:id="rId42"/>
    <p:sldId id="402" r:id="rId43"/>
    <p:sldId id="403" r:id="rId44"/>
    <p:sldId id="404" r:id="rId45"/>
    <p:sldId id="405" r:id="rId46"/>
    <p:sldId id="407" r:id="rId47"/>
    <p:sldId id="408" r:id="rId48"/>
    <p:sldId id="409" r:id="rId49"/>
    <p:sldId id="412" r:id="rId50"/>
    <p:sldId id="464" r:id="rId51"/>
    <p:sldId id="465" r:id="rId52"/>
    <p:sldId id="466" r:id="rId53"/>
    <p:sldId id="467" r:id="rId54"/>
    <p:sldId id="420" r:id="rId55"/>
    <p:sldId id="740" r:id="rId56"/>
    <p:sldId id="741" r:id="rId57"/>
    <p:sldId id="422" r:id="rId58"/>
    <p:sldId id="468" r:id="rId59"/>
    <p:sldId id="470" r:id="rId60"/>
    <p:sldId id="469" r:id="rId61"/>
    <p:sldId id="471" r:id="rId62"/>
    <p:sldId id="472" r:id="rId63"/>
    <p:sldId id="423" r:id="rId64"/>
    <p:sldId id="478" r:id="rId65"/>
    <p:sldId id="424" r:id="rId66"/>
    <p:sldId id="479" r:id="rId67"/>
    <p:sldId id="425" r:id="rId68"/>
    <p:sldId id="426" r:id="rId69"/>
    <p:sldId id="427" r:id="rId70"/>
    <p:sldId id="480" r:id="rId71"/>
    <p:sldId id="429" r:id="rId72"/>
    <p:sldId id="430" r:id="rId73"/>
    <p:sldId id="432" r:id="rId74"/>
    <p:sldId id="475" r:id="rId75"/>
    <p:sldId id="434" r:id="rId76"/>
    <p:sldId id="436" r:id="rId77"/>
    <p:sldId id="473" r:id="rId78"/>
    <p:sldId id="474" r:id="rId79"/>
    <p:sldId id="440" r:id="rId80"/>
    <p:sldId id="441" r:id="rId81"/>
    <p:sldId id="444" r:id="rId82"/>
    <p:sldId id="445" r:id="rId83"/>
    <p:sldId id="446" r:id="rId84"/>
    <p:sldId id="739" r:id="rId85"/>
    <p:sldId id="447" r:id="rId86"/>
    <p:sldId id="744" r:id="rId87"/>
    <p:sldId id="743" r:id="rId8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A5412D-C5FB-1CA1-211A-D7065999772E}" name="Sven De Ruyter" initials="SD" userId="S::sven.deruyter@interface3.be::5ea340e3-eb8f-48cc-9db2-b85bc44eed87" providerId="AD"/>
  <p188:author id="{67ED532E-24D5-3796-48FB-5D3851F19770}" name="Julie Moors" initials="JM" userId="S::julie.moors@interface3.be::b6a232ef-499d-4352-8265-cb79d44b0df6" providerId="AD"/>
  <p188:author id="{DF5CEB83-0BFC-24F6-9264-EDDA323D88F1}" name="DEHON Alexandre" initials="DA" userId="S::adehon@jems-group.com::01d18461-f400-478f-902a-b52ec1ca53b3" providerId="AD"/>
  <p188:author id="{7F69ABEA-BA5F-D002-D6B1-37CE02F710FA}" name="ENGLEBERT Marie" initials="" userId="S::menglebert@jems-group.com::3a40ed1c-52fa-4c3e-afba-4edb9ac334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2694D-1837-4E90-BF1B-2218FF98DEEC}" v="3" dt="2025-08-20T08:33:03.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874" autoAdjust="0"/>
  </p:normalViewPr>
  <p:slideViewPr>
    <p:cSldViewPr snapToGrid="0">
      <p:cViewPr varScale="1">
        <p:scale>
          <a:sx n="83" d="100"/>
          <a:sy n="83" d="100"/>
        </p:scale>
        <p:origin x="16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9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Moors" userId="b6a232ef-499d-4352-8265-cb79d44b0df6" providerId="ADAL" clId="{7299AE13-EBFA-4796-AAA5-055783A3CEBE}"/>
    <pc:docChg chg="addSld modSld">
      <pc:chgData name="Julie Moors" userId="b6a232ef-499d-4352-8265-cb79d44b0df6" providerId="ADAL" clId="{7299AE13-EBFA-4796-AAA5-055783A3CEBE}" dt="2025-05-19T10:15:14.800" v="12" actId="20577"/>
      <pc:docMkLst>
        <pc:docMk/>
      </pc:docMkLst>
      <pc:sldChg chg="modSp add mod">
        <pc:chgData name="Julie Moors" userId="b6a232ef-499d-4352-8265-cb79d44b0df6" providerId="ADAL" clId="{7299AE13-EBFA-4796-AAA5-055783A3CEBE}" dt="2025-05-19T10:15:14.800" v="12" actId="20577"/>
        <pc:sldMkLst>
          <pc:docMk/>
          <pc:sldMk cId="1045037721" sldId="739"/>
        </pc:sldMkLst>
      </pc:sldChg>
    </pc:docChg>
  </pc:docChgLst>
  <pc:docChgLst>
    <pc:chgData name="Julie Moors" userId="b6a232ef-499d-4352-8265-cb79d44b0df6" providerId="ADAL" clId="{2F671CFD-6A20-4256-A761-65E83D729EBF}"/>
    <pc:docChg chg="undo custSel modSld">
      <pc:chgData name="Julie Moors" userId="b6a232ef-499d-4352-8265-cb79d44b0df6" providerId="ADAL" clId="{2F671CFD-6A20-4256-A761-65E83D729EBF}" dt="2025-05-12T08:49:27.827" v="17" actId="20577"/>
      <pc:docMkLst>
        <pc:docMk/>
      </pc:docMkLst>
      <pc:sldChg chg="modSp mod">
        <pc:chgData name="Julie Moors" userId="b6a232ef-499d-4352-8265-cb79d44b0df6" providerId="ADAL" clId="{2F671CFD-6A20-4256-A761-65E83D729EBF}" dt="2025-05-12T08:49:27.827" v="17" actId="20577"/>
        <pc:sldMkLst>
          <pc:docMk/>
          <pc:sldMk cId="1287250993" sldId="378"/>
        </pc:sldMkLst>
      </pc:sldChg>
      <pc:sldChg chg="modSp mod">
        <pc:chgData name="Julie Moors" userId="b6a232ef-499d-4352-8265-cb79d44b0df6" providerId="ADAL" clId="{2F671CFD-6A20-4256-A761-65E83D729EBF}" dt="2025-05-12T08:46:58.070" v="2" actId="20577"/>
        <pc:sldMkLst>
          <pc:docMk/>
          <pc:sldMk cId="1844435408" sldId="432"/>
        </pc:sldMkLst>
      </pc:sldChg>
      <pc:sldChg chg="addSp delSp modSp mod modClrScheme chgLayout">
        <pc:chgData name="Julie Moors" userId="b6a232ef-499d-4352-8265-cb79d44b0df6" providerId="ADAL" clId="{2F671CFD-6A20-4256-A761-65E83D729EBF}" dt="2025-05-12T08:48:30.222" v="15" actId="20577"/>
        <pc:sldMkLst>
          <pc:docMk/>
          <pc:sldMk cId="527601328" sldId="447"/>
        </pc:sldMkLst>
      </pc:sldChg>
      <pc:sldChg chg="modSp mod">
        <pc:chgData name="Julie Moors" userId="b6a232ef-499d-4352-8265-cb79d44b0df6" providerId="ADAL" clId="{2F671CFD-6A20-4256-A761-65E83D729EBF}" dt="2025-05-12T08:43:49.961" v="1" actId="20577"/>
        <pc:sldMkLst>
          <pc:docMk/>
          <pc:sldMk cId="3923418619" sldId="476"/>
        </pc:sldMkLst>
      </pc:sldChg>
    </pc:docChg>
  </pc:docChgLst>
  <pc:docChgLst>
    <pc:chgData name="Sven De Ruyter" userId="5ea340e3-eb8f-48cc-9db2-b85bc44eed87" providerId="ADAL" clId="{82A2694D-1837-4E90-BF1B-2218FF98DEEC}"/>
    <pc:docChg chg="addSld delSld modSld">
      <pc:chgData name="Sven De Ruyter" userId="5ea340e3-eb8f-48cc-9db2-b85bc44eed87" providerId="ADAL" clId="{82A2694D-1837-4E90-BF1B-2218FF98DEEC}" dt="2025-08-20T08:33:56.012" v="39" actId="20577"/>
      <pc:docMkLst>
        <pc:docMk/>
      </pc:docMkLst>
      <pc:sldChg chg="modSp mod">
        <pc:chgData name="Sven De Ruyter" userId="5ea340e3-eb8f-48cc-9db2-b85bc44eed87" providerId="ADAL" clId="{82A2694D-1837-4E90-BF1B-2218FF98DEEC}" dt="2025-08-20T08:33:32.321" v="36" actId="20577"/>
        <pc:sldMkLst>
          <pc:docMk/>
          <pc:sldMk cId="3624292301" sldId="273"/>
        </pc:sldMkLst>
        <pc:spChg chg="mod">
          <ac:chgData name="Sven De Ruyter" userId="5ea340e3-eb8f-48cc-9db2-b85bc44eed87" providerId="ADAL" clId="{82A2694D-1837-4E90-BF1B-2218FF98DEEC}" dt="2025-08-20T08:33:32.321" v="36" actId="20577"/>
          <ac:spMkLst>
            <pc:docMk/>
            <pc:sldMk cId="3624292301" sldId="273"/>
            <ac:spMk id="3" creationId="{5004AF33-4745-22DB-FFBD-B3F1C9ED7389}"/>
          </ac:spMkLst>
        </pc:spChg>
      </pc:sldChg>
      <pc:sldChg chg="modSp mod">
        <pc:chgData name="Sven De Ruyter" userId="5ea340e3-eb8f-48cc-9db2-b85bc44eed87" providerId="ADAL" clId="{82A2694D-1837-4E90-BF1B-2218FF98DEEC}" dt="2025-08-20T08:33:42.882" v="37" actId="20577"/>
        <pc:sldMkLst>
          <pc:docMk/>
          <pc:sldMk cId="1217814750" sldId="409"/>
        </pc:sldMkLst>
        <pc:spChg chg="mod">
          <ac:chgData name="Sven De Ruyter" userId="5ea340e3-eb8f-48cc-9db2-b85bc44eed87" providerId="ADAL" clId="{82A2694D-1837-4E90-BF1B-2218FF98DEEC}" dt="2025-08-20T08:33:42.882" v="37" actId="20577"/>
          <ac:spMkLst>
            <pc:docMk/>
            <pc:sldMk cId="1217814750" sldId="409"/>
            <ac:spMk id="3" creationId="{D703D210-C93A-43E3-6CC7-A95442BDD08C}"/>
          </ac:spMkLst>
        </pc:spChg>
      </pc:sldChg>
      <pc:sldChg chg="modSp mod">
        <pc:chgData name="Sven De Ruyter" userId="5ea340e3-eb8f-48cc-9db2-b85bc44eed87" providerId="ADAL" clId="{82A2694D-1837-4E90-BF1B-2218FF98DEEC}" dt="2025-08-20T08:33:49.722" v="38" actId="20577"/>
        <pc:sldMkLst>
          <pc:docMk/>
          <pc:sldMk cId="2143750476" sldId="425"/>
        </pc:sldMkLst>
        <pc:spChg chg="mod">
          <ac:chgData name="Sven De Ruyter" userId="5ea340e3-eb8f-48cc-9db2-b85bc44eed87" providerId="ADAL" clId="{82A2694D-1837-4E90-BF1B-2218FF98DEEC}" dt="2025-08-20T08:33:49.722" v="38" actId="20577"/>
          <ac:spMkLst>
            <pc:docMk/>
            <pc:sldMk cId="2143750476" sldId="425"/>
            <ac:spMk id="3" creationId="{AA2F8AA5-D088-E788-B912-02E099CC56D4}"/>
          </ac:spMkLst>
        </pc:spChg>
      </pc:sldChg>
      <pc:sldChg chg="modSp mod">
        <pc:chgData name="Sven De Ruyter" userId="5ea340e3-eb8f-48cc-9db2-b85bc44eed87" providerId="ADAL" clId="{82A2694D-1837-4E90-BF1B-2218FF98DEEC}" dt="2025-08-20T07:14:54.791" v="0" actId="1076"/>
        <pc:sldMkLst>
          <pc:docMk/>
          <pc:sldMk cId="527601328" sldId="447"/>
        </pc:sldMkLst>
        <pc:spChg chg="mod">
          <ac:chgData name="Sven De Ruyter" userId="5ea340e3-eb8f-48cc-9db2-b85bc44eed87" providerId="ADAL" clId="{82A2694D-1837-4E90-BF1B-2218FF98DEEC}" dt="2025-08-20T07:14:54.791" v="0" actId="1076"/>
          <ac:spMkLst>
            <pc:docMk/>
            <pc:sldMk cId="527601328" sldId="447"/>
            <ac:spMk id="4" creationId="{2EBD9C20-9051-EA19-1B62-844DD41CDE4B}"/>
          </ac:spMkLst>
        </pc:spChg>
      </pc:sldChg>
      <pc:sldChg chg="modSp del mod">
        <pc:chgData name="Sven De Ruyter" userId="5ea340e3-eb8f-48cc-9db2-b85bc44eed87" providerId="ADAL" clId="{82A2694D-1837-4E90-BF1B-2218FF98DEEC}" dt="2025-08-20T08:29:04.022" v="10" actId="47"/>
        <pc:sldMkLst>
          <pc:docMk/>
          <pc:sldMk cId="1631704923" sldId="449"/>
        </pc:sldMkLst>
        <pc:spChg chg="mod">
          <ac:chgData name="Sven De Ruyter" userId="5ea340e3-eb8f-48cc-9db2-b85bc44eed87" providerId="ADAL" clId="{82A2694D-1837-4E90-BF1B-2218FF98DEEC}" dt="2025-08-20T08:28:37.782" v="5" actId="20577"/>
          <ac:spMkLst>
            <pc:docMk/>
            <pc:sldMk cId="1631704923" sldId="449"/>
            <ac:spMk id="2" creationId="{41B836EB-C5F3-CB99-433D-A300A6A71664}"/>
          </ac:spMkLst>
        </pc:spChg>
        <pc:spChg chg="mod">
          <ac:chgData name="Sven De Ruyter" userId="5ea340e3-eb8f-48cc-9db2-b85bc44eed87" providerId="ADAL" clId="{82A2694D-1837-4E90-BF1B-2218FF98DEEC}" dt="2025-08-20T08:28:47.912" v="7" actId="21"/>
          <ac:spMkLst>
            <pc:docMk/>
            <pc:sldMk cId="1631704923" sldId="449"/>
            <ac:spMk id="3" creationId="{609ED096-D914-6B58-DDAD-C22F70BB43F3}"/>
          </ac:spMkLst>
        </pc:spChg>
      </pc:sldChg>
      <pc:sldChg chg="modSp mod">
        <pc:chgData name="Sven De Ruyter" userId="5ea340e3-eb8f-48cc-9db2-b85bc44eed87" providerId="ADAL" clId="{82A2694D-1837-4E90-BF1B-2218FF98DEEC}" dt="2025-08-20T07:20:07.457" v="3" actId="5793"/>
        <pc:sldMkLst>
          <pc:docMk/>
          <pc:sldMk cId="1119388206" sldId="454"/>
        </pc:sldMkLst>
        <pc:spChg chg="mod">
          <ac:chgData name="Sven De Ruyter" userId="5ea340e3-eb8f-48cc-9db2-b85bc44eed87" providerId="ADAL" clId="{82A2694D-1837-4E90-BF1B-2218FF98DEEC}" dt="2025-08-20T07:20:07.457" v="3" actId="5793"/>
          <ac:spMkLst>
            <pc:docMk/>
            <pc:sldMk cId="1119388206" sldId="454"/>
            <ac:spMk id="3" creationId="{ED01021A-D22B-B689-919F-5BC66AD44220}"/>
          </ac:spMkLst>
        </pc:spChg>
      </pc:sldChg>
      <pc:sldChg chg="modSp mod">
        <pc:chgData name="Sven De Ruyter" userId="5ea340e3-eb8f-48cc-9db2-b85bc44eed87" providerId="ADAL" clId="{82A2694D-1837-4E90-BF1B-2218FF98DEEC}" dt="2025-08-20T08:33:56.012" v="39" actId="20577"/>
        <pc:sldMkLst>
          <pc:docMk/>
          <pc:sldMk cId="500591470" sldId="475"/>
        </pc:sldMkLst>
        <pc:spChg chg="mod">
          <ac:chgData name="Sven De Ruyter" userId="5ea340e3-eb8f-48cc-9db2-b85bc44eed87" providerId="ADAL" clId="{82A2694D-1837-4E90-BF1B-2218FF98DEEC}" dt="2025-08-20T08:33:56.012" v="39" actId="20577"/>
          <ac:spMkLst>
            <pc:docMk/>
            <pc:sldMk cId="500591470" sldId="475"/>
            <ac:spMk id="2" creationId="{CE9DB51C-A7E1-B404-47F6-01BC965C970F}"/>
          </ac:spMkLst>
        </pc:spChg>
      </pc:sldChg>
      <pc:sldChg chg="modSp add mod">
        <pc:chgData name="Sven De Ruyter" userId="5ea340e3-eb8f-48cc-9db2-b85bc44eed87" providerId="ADAL" clId="{82A2694D-1837-4E90-BF1B-2218FF98DEEC}" dt="2025-08-20T08:32:25.518" v="14" actId="6549"/>
        <pc:sldMkLst>
          <pc:docMk/>
          <pc:sldMk cId="745097330" sldId="745"/>
        </pc:sldMkLst>
        <pc:spChg chg="mod">
          <ac:chgData name="Sven De Ruyter" userId="5ea340e3-eb8f-48cc-9db2-b85bc44eed87" providerId="ADAL" clId="{82A2694D-1837-4E90-BF1B-2218FF98DEEC}" dt="2025-08-20T08:32:25.518" v="14" actId="6549"/>
          <ac:spMkLst>
            <pc:docMk/>
            <pc:sldMk cId="745097330" sldId="745"/>
            <ac:spMk id="4" creationId="{09008594-8ECA-0466-27B4-44C981137F8C}"/>
          </ac:spMkLst>
        </pc:spChg>
      </pc:sldChg>
      <pc:sldChg chg="modSp add mod">
        <pc:chgData name="Sven De Ruyter" userId="5ea340e3-eb8f-48cc-9db2-b85bc44eed87" providerId="ADAL" clId="{82A2694D-1837-4E90-BF1B-2218FF98DEEC}" dt="2025-08-20T08:33:15.235" v="35" actId="20577"/>
        <pc:sldMkLst>
          <pc:docMk/>
          <pc:sldMk cId="1148275064" sldId="746"/>
        </pc:sldMkLst>
        <pc:spChg chg="mod">
          <ac:chgData name="Sven De Ruyter" userId="5ea340e3-eb8f-48cc-9db2-b85bc44eed87" providerId="ADAL" clId="{82A2694D-1837-4E90-BF1B-2218FF98DEEC}" dt="2025-08-20T08:33:15.235" v="35" actId="20577"/>
          <ac:spMkLst>
            <pc:docMk/>
            <pc:sldMk cId="1148275064" sldId="746"/>
            <ac:spMk id="3" creationId="{E995B721-089C-9313-3006-4E8CF9A230EC}"/>
          </ac:spMkLst>
        </pc:spChg>
      </pc:sldChg>
    </pc:docChg>
  </pc:docChgLst>
  <pc:docChgLst>
    <pc:chgData name="Sven De Ruyter" userId="5ea340e3-eb8f-48cc-9db2-b85bc44eed87" providerId="ADAL" clId="{CFE13A57-3485-4EDA-8320-B07EF86138BF}"/>
    <pc:docChg chg="undo custSel addSld delSld modSld sldOrd">
      <pc:chgData name="Sven De Ruyter" userId="5ea340e3-eb8f-48cc-9db2-b85bc44eed87" providerId="ADAL" clId="{CFE13A57-3485-4EDA-8320-B07EF86138BF}" dt="2025-07-10T14:03:23.145" v="626"/>
      <pc:docMkLst>
        <pc:docMk/>
      </pc:docMkLst>
      <pc:sldChg chg="modSp mod">
        <pc:chgData name="Sven De Ruyter" userId="5ea340e3-eb8f-48cc-9db2-b85bc44eed87" providerId="ADAL" clId="{CFE13A57-3485-4EDA-8320-B07EF86138BF}" dt="2025-07-10T12:42:16.163" v="20" actId="2711"/>
        <pc:sldMkLst>
          <pc:docMk/>
          <pc:sldMk cId="2235011988" sldId="382"/>
        </pc:sldMkLst>
      </pc:sldChg>
      <pc:sldChg chg="addSp delSp modSp mod">
        <pc:chgData name="Sven De Ruyter" userId="5ea340e3-eb8f-48cc-9db2-b85bc44eed87" providerId="ADAL" clId="{CFE13A57-3485-4EDA-8320-B07EF86138BF}" dt="2025-07-10T12:43:14.524" v="26" actId="1076"/>
        <pc:sldMkLst>
          <pc:docMk/>
          <pc:sldMk cId="727858218" sldId="383"/>
        </pc:sldMkLst>
      </pc:sldChg>
      <pc:sldChg chg="addSp delSp modSp mod">
        <pc:chgData name="Sven De Ruyter" userId="5ea340e3-eb8f-48cc-9db2-b85bc44eed87" providerId="ADAL" clId="{CFE13A57-3485-4EDA-8320-B07EF86138BF}" dt="2025-07-10T12:48:52.825" v="35" actId="1076"/>
        <pc:sldMkLst>
          <pc:docMk/>
          <pc:sldMk cId="3608318532" sldId="384"/>
        </pc:sldMkLst>
      </pc:sldChg>
      <pc:sldChg chg="modNotesTx">
        <pc:chgData name="Sven De Ruyter" userId="5ea340e3-eb8f-48cc-9db2-b85bc44eed87" providerId="ADAL" clId="{CFE13A57-3485-4EDA-8320-B07EF86138BF}" dt="2025-07-10T12:45:36.534" v="30" actId="20577"/>
        <pc:sldMkLst>
          <pc:docMk/>
          <pc:sldMk cId="3741109001" sldId="385"/>
        </pc:sldMkLst>
      </pc:sldChg>
      <pc:sldChg chg="modSp mod">
        <pc:chgData name="Sven De Ruyter" userId="5ea340e3-eb8f-48cc-9db2-b85bc44eed87" providerId="ADAL" clId="{CFE13A57-3485-4EDA-8320-B07EF86138BF}" dt="2025-07-10T12:51:33.058" v="47" actId="1076"/>
        <pc:sldMkLst>
          <pc:docMk/>
          <pc:sldMk cId="797658811" sldId="391"/>
        </pc:sldMkLst>
      </pc:sldChg>
      <pc:sldChg chg="modSp mod">
        <pc:chgData name="Sven De Ruyter" userId="5ea340e3-eb8f-48cc-9db2-b85bc44eed87" providerId="ADAL" clId="{CFE13A57-3485-4EDA-8320-B07EF86138BF}" dt="2025-07-10T12:56:28.640" v="108" actId="2711"/>
        <pc:sldMkLst>
          <pc:docMk/>
          <pc:sldMk cId="1440135812" sldId="392"/>
        </pc:sldMkLst>
      </pc:sldChg>
      <pc:sldChg chg="modSp mod modNotesTx">
        <pc:chgData name="Sven De Ruyter" userId="5ea340e3-eb8f-48cc-9db2-b85bc44eed87" providerId="ADAL" clId="{CFE13A57-3485-4EDA-8320-B07EF86138BF}" dt="2025-07-10T12:56:51.632" v="110" actId="2711"/>
        <pc:sldMkLst>
          <pc:docMk/>
          <pc:sldMk cId="1858634536" sldId="393"/>
        </pc:sldMkLst>
      </pc:sldChg>
      <pc:sldChg chg="modSp mod">
        <pc:chgData name="Sven De Ruyter" userId="5ea340e3-eb8f-48cc-9db2-b85bc44eed87" providerId="ADAL" clId="{CFE13A57-3485-4EDA-8320-B07EF86138BF}" dt="2025-07-10T12:58:10.169" v="111" actId="2711"/>
        <pc:sldMkLst>
          <pc:docMk/>
          <pc:sldMk cId="3414264946" sldId="394"/>
        </pc:sldMkLst>
      </pc:sldChg>
      <pc:sldChg chg="addSp delSp modSp mod">
        <pc:chgData name="Sven De Ruyter" userId="5ea340e3-eb8f-48cc-9db2-b85bc44eed87" providerId="ADAL" clId="{CFE13A57-3485-4EDA-8320-B07EF86138BF}" dt="2025-07-10T12:59:12.500" v="120" actId="1076"/>
        <pc:sldMkLst>
          <pc:docMk/>
          <pc:sldMk cId="437771931" sldId="395"/>
        </pc:sldMkLst>
      </pc:sldChg>
      <pc:sldChg chg="addSp delSp modSp mod">
        <pc:chgData name="Sven De Ruyter" userId="5ea340e3-eb8f-48cc-9db2-b85bc44eed87" providerId="ADAL" clId="{CFE13A57-3485-4EDA-8320-B07EF86138BF}" dt="2025-07-10T13:03:29.973" v="133" actId="1076"/>
        <pc:sldMkLst>
          <pc:docMk/>
          <pc:sldMk cId="3460179311" sldId="397"/>
        </pc:sldMkLst>
      </pc:sldChg>
      <pc:sldChg chg="modSp mod">
        <pc:chgData name="Sven De Ruyter" userId="5ea340e3-eb8f-48cc-9db2-b85bc44eed87" providerId="ADAL" clId="{CFE13A57-3485-4EDA-8320-B07EF86138BF}" dt="2025-07-10T13:03:46.149" v="134" actId="2711"/>
        <pc:sldMkLst>
          <pc:docMk/>
          <pc:sldMk cId="2402961143" sldId="400"/>
        </pc:sldMkLst>
      </pc:sldChg>
      <pc:sldChg chg="modSp mod modNotesTx">
        <pc:chgData name="Sven De Ruyter" userId="5ea340e3-eb8f-48cc-9db2-b85bc44eed87" providerId="ADAL" clId="{CFE13A57-3485-4EDA-8320-B07EF86138BF}" dt="2025-07-10T13:04:25.896" v="166" actId="5793"/>
        <pc:sldMkLst>
          <pc:docMk/>
          <pc:sldMk cId="4266345344" sldId="401"/>
        </pc:sldMkLst>
      </pc:sldChg>
      <pc:sldChg chg="addSp delSp modSp mod">
        <pc:chgData name="Sven De Ruyter" userId="5ea340e3-eb8f-48cc-9db2-b85bc44eed87" providerId="ADAL" clId="{CFE13A57-3485-4EDA-8320-B07EF86138BF}" dt="2025-07-10T13:05:16.776" v="176" actId="1076"/>
        <pc:sldMkLst>
          <pc:docMk/>
          <pc:sldMk cId="3107207418" sldId="402"/>
        </pc:sldMkLst>
      </pc:sldChg>
      <pc:sldChg chg="modSp mod">
        <pc:chgData name="Sven De Ruyter" userId="5ea340e3-eb8f-48cc-9db2-b85bc44eed87" providerId="ADAL" clId="{CFE13A57-3485-4EDA-8320-B07EF86138BF}" dt="2025-07-10T13:08:20.620" v="186" actId="1076"/>
        <pc:sldMkLst>
          <pc:docMk/>
          <pc:sldMk cId="2335381951" sldId="403"/>
        </pc:sldMkLst>
      </pc:sldChg>
      <pc:sldChg chg="addSp delSp modSp mod">
        <pc:chgData name="Sven De Ruyter" userId="5ea340e3-eb8f-48cc-9db2-b85bc44eed87" providerId="ADAL" clId="{CFE13A57-3485-4EDA-8320-B07EF86138BF}" dt="2025-07-10T13:06:20.367" v="180" actId="478"/>
        <pc:sldMkLst>
          <pc:docMk/>
          <pc:sldMk cId="3556991600" sldId="404"/>
        </pc:sldMkLst>
      </pc:sldChg>
      <pc:sldChg chg="addSp delSp modSp mod">
        <pc:chgData name="Sven De Ruyter" userId="5ea340e3-eb8f-48cc-9db2-b85bc44eed87" providerId="ADAL" clId="{CFE13A57-3485-4EDA-8320-B07EF86138BF}" dt="2025-07-10T13:09:15.875" v="192" actId="2711"/>
        <pc:sldMkLst>
          <pc:docMk/>
          <pc:sldMk cId="3159399953" sldId="405"/>
        </pc:sldMkLst>
      </pc:sldChg>
      <pc:sldChg chg="modSp mod">
        <pc:chgData name="Sven De Ruyter" userId="5ea340e3-eb8f-48cc-9db2-b85bc44eed87" providerId="ADAL" clId="{CFE13A57-3485-4EDA-8320-B07EF86138BF}" dt="2025-07-10T13:09:08.385" v="191" actId="2711"/>
        <pc:sldMkLst>
          <pc:docMk/>
          <pc:sldMk cId="249318297" sldId="407"/>
        </pc:sldMkLst>
      </pc:sldChg>
      <pc:sldChg chg="modNotesTx">
        <pc:chgData name="Sven De Ruyter" userId="5ea340e3-eb8f-48cc-9db2-b85bc44eed87" providerId="ADAL" clId="{CFE13A57-3485-4EDA-8320-B07EF86138BF}" dt="2025-07-10T13:15:07.161" v="199" actId="20577"/>
        <pc:sldMkLst>
          <pc:docMk/>
          <pc:sldMk cId="2958835899" sldId="408"/>
        </pc:sldMkLst>
      </pc:sldChg>
      <pc:sldChg chg="addSp delSp modSp mod">
        <pc:chgData name="Sven De Ruyter" userId="5ea340e3-eb8f-48cc-9db2-b85bc44eed87" providerId="ADAL" clId="{CFE13A57-3485-4EDA-8320-B07EF86138BF}" dt="2025-07-10T13:15:58.462" v="202" actId="478"/>
        <pc:sldMkLst>
          <pc:docMk/>
          <pc:sldMk cId="2925353166" sldId="412"/>
        </pc:sldMkLst>
      </pc:sldChg>
      <pc:sldChg chg="delSp modSp mod">
        <pc:chgData name="Sven De Ruyter" userId="5ea340e3-eb8f-48cc-9db2-b85bc44eed87" providerId="ADAL" clId="{CFE13A57-3485-4EDA-8320-B07EF86138BF}" dt="2025-07-10T13:19:38.645" v="232" actId="108"/>
        <pc:sldMkLst>
          <pc:docMk/>
          <pc:sldMk cId="1778325465" sldId="420"/>
        </pc:sldMkLst>
      </pc:sldChg>
      <pc:sldChg chg="del">
        <pc:chgData name="Sven De Ruyter" userId="5ea340e3-eb8f-48cc-9db2-b85bc44eed87" providerId="ADAL" clId="{CFE13A57-3485-4EDA-8320-B07EF86138BF}" dt="2025-07-10T13:24:57.206" v="300" actId="2696"/>
        <pc:sldMkLst>
          <pc:docMk/>
          <pc:sldMk cId="4144183544" sldId="421"/>
        </pc:sldMkLst>
      </pc:sldChg>
      <pc:sldChg chg="modSp mod">
        <pc:chgData name="Sven De Ruyter" userId="5ea340e3-eb8f-48cc-9db2-b85bc44eed87" providerId="ADAL" clId="{CFE13A57-3485-4EDA-8320-B07EF86138BF}" dt="2025-07-10T13:27:03.470" v="322" actId="255"/>
        <pc:sldMkLst>
          <pc:docMk/>
          <pc:sldMk cId="3046451154" sldId="422"/>
        </pc:sldMkLst>
      </pc:sldChg>
      <pc:sldChg chg="modSp mod">
        <pc:chgData name="Sven De Ruyter" userId="5ea340e3-eb8f-48cc-9db2-b85bc44eed87" providerId="ADAL" clId="{CFE13A57-3485-4EDA-8320-B07EF86138BF}" dt="2025-07-10T13:35:29.465" v="498" actId="20577"/>
        <pc:sldMkLst>
          <pc:docMk/>
          <pc:sldMk cId="3020365096" sldId="423"/>
        </pc:sldMkLst>
      </pc:sldChg>
      <pc:sldChg chg="modSp mod">
        <pc:chgData name="Sven De Ruyter" userId="5ea340e3-eb8f-48cc-9db2-b85bc44eed87" providerId="ADAL" clId="{CFE13A57-3485-4EDA-8320-B07EF86138BF}" dt="2025-07-10T13:37:20.015" v="515" actId="108"/>
        <pc:sldMkLst>
          <pc:docMk/>
          <pc:sldMk cId="3826625725" sldId="424"/>
        </pc:sldMkLst>
      </pc:sldChg>
      <pc:sldChg chg="modSp mod">
        <pc:chgData name="Sven De Ruyter" userId="5ea340e3-eb8f-48cc-9db2-b85bc44eed87" providerId="ADAL" clId="{CFE13A57-3485-4EDA-8320-B07EF86138BF}" dt="2025-07-10T13:42:36.282" v="552" actId="2711"/>
        <pc:sldMkLst>
          <pc:docMk/>
          <pc:sldMk cId="2094996602" sldId="426"/>
        </pc:sldMkLst>
      </pc:sldChg>
      <pc:sldChg chg="addSp modSp mod">
        <pc:chgData name="Sven De Ruyter" userId="5ea340e3-eb8f-48cc-9db2-b85bc44eed87" providerId="ADAL" clId="{CFE13A57-3485-4EDA-8320-B07EF86138BF}" dt="2025-07-10T13:43:38.966" v="555" actId="1076"/>
        <pc:sldMkLst>
          <pc:docMk/>
          <pc:sldMk cId="1639116646" sldId="427"/>
        </pc:sldMkLst>
      </pc:sldChg>
      <pc:sldChg chg="modSp mod">
        <pc:chgData name="Sven De Ruyter" userId="5ea340e3-eb8f-48cc-9db2-b85bc44eed87" providerId="ADAL" clId="{CFE13A57-3485-4EDA-8320-B07EF86138BF}" dt="2025-07-10T13:44:41.368" v="561" actId="2711"/>
        <pc:sldMkLst>
          <pc:docMk/>
          <pc:sldMk cId="443440334" sldId="429"/>
        </pc:sldMkLst>
      </pc:sldChg>
      <pc:sldChg chg="modSp mod">
        <pc:chgData name="Sven De Ruyter" userId="5ea340e3-eb8f-48cc-9db2-b85bc44eed87" providerId="ADAL" clId="{CFE13A57-3485-4EDA-8320-B07EF86138BF}" dt="2025-07-10T13:47:16.444" v="574" actId="2711"/>
        <pc:sldMkLst>
          <pc:docMk/>
          <pc:sldMk cId="1844435408" sldId="432"/>
        </pc:sldMkLst>
      </pc:sldChg>
      <pc:sldChg chg="modSp mod">
        <pc:chgData name="Sven De Ruyter" userId="5ea340e3-eb8f-48cc-9db2-b85bc44eed87" providerId="ADAL" clId="{CFE13A57-3485-4EDA-8320-B07EF86138BF}" dt="2025-07-10T13:48:43.806" v="584" actId="2711"/>
        <pc:sldMkLst>
          <pc:docMk/>
          <pc:sldMk cId="945706619" sldId="434"/>
        </pc:sldMkLst>
      </pc:sldChg>
      <pc:sldChg chg="addSp modSp mod">
        <pc:chgData name="Sven De Ruyter" userId="5ea340e3-eb8f-48cc-9db2-b85bc44eed87" providerId="ADAL" clId="{CFE13A57-3485-4EDA-8320-B07EF86138BF}" dt="2025-07-10T13:50:44.026" v="590" actId="1076"/>
        <pc:sldMkLst>
          <pc:docMk/>
          <pc:sldMk cId="597018555" sldId="436"/>
        </pc:sldMkLst>
      </pc:sldChg>
      <pc:sldChg chg="addSp modSp mod">
        <pc:chgData name="Sven De Ruyter" userId="5ea340e3-eb8f-48cc-9db2-b85bc44eed87" providerId="ADAL" clId="{CFE13A57-3485-4EDA-8320-B07EF86138BF}" dt="2025-07-10T13:56:02.863" v="608" actId="1076"/>
        <pc:sldMkLst>
          <pc:docMk/>
          <pc:sldMk cId="4003167922" sldId="440"/>
        </pc:sldMkLst>
      </pc:sldChg>
      <pc:sldChg chg="modSp mod">
        <pc:chgData name="Sven De Ruyter" userId="5ea340e3-eb8f-48cc-9db2-b85bc44eed87" providerId="ADAL" clId="{CFE13A57-3485-4EDA-8320-B07EF86138BF}" dt="2025-07-10T13:56:36.588" v="612" actId="2711"/>
        <pc:sldMkLst>
          <pc:docMk/>
          <pc:sldMk cId="3565795515" sldId="441"/>
        </pc:sldMkLst>
      </pc:sldChg>
      <pc:sldChg chg="modSp mod">
        <pc:chgData name="Sven De Ruyter" userId="5ea340e3-eb8f-48cc-9db2-b85bc44eed87" providerId="ADAL" clId="{CFE13A57-3485-4EDA-8320-B07EF86138BF}" dt="2025-07-10T13:59:06.337" v="615" actId="2711"/>
        <pc:sldMkLst>
          <pc:docMk/>
          <pc:sldMk cId="2774310025" sldId="444"/>
        </pc:sldMkLst>
      </pc:sldChg>
      <pc:sldChg chg="modSp mod">
        <pc:chgData name="Sven De Ruyter" userId="5ea340e3-eb8f-48cc-9db2-b85bc44eed87" providerId="ADAL" clId="{CFE13A57-3485-4EDA-8320-B07EF86138BF}" dt="2025-07-10T13:59:35.463" v="617" actId="2711"/>
        <pc:sldMkLst>
          <pc:docMk/>
          <pc:sldMk cId="2894624731" sldId="445"/>
        </pc:sldMkLst>
      </pc:sldChg>
      <pc:sldChg chg="modSp mod">
        <pc:chgData name="Sven De Ruyter" userId="5ea340e3-eb8f-48cc-9db2-b85bc44eed87" providerId="ADAL" clId="{CFE13A57-3485-4EDA-8320-B07EF86138BF}" dt="2025-07-10T13:59:49.451" v="619" actId="2711"/>
        <pc:sldMkLst>
          <pc:docMk/>
          <pc:sldMk cId="3386019565" sldId="446"/>
        </pc:sldMkLst>
      </pc:sldChg>
      <pc:sldChg chg="modSp mod">
        <pc:chgData name="Sven De Ruyter" userId="5ea340e3-eb8f-48cc-9db2-b85bc44eed87" providerId="ADAL" clId="{CFE13A57-3485-4EDA-8320-B07EF86138BF}" dt="2025-07-10T14:00:20.283" v="622" actId="2710"/>
        <pc:sldMkLst>
          <pc:docMk/>
          <pc:sldMk cId="527601328" sldId="447"/>
        </pc:sldMkLst>
      </pc:sldChg>
      <pc:sldChg chg="modSp mod">
        <pc:chgData name="Sven De Ruyter" userId="5ea340e3-eb8f-48cc-9db2-b85bc44eed87" providerId="ADAL" clId="{CFE13A57-3485-4EDA-8320-B07EF86138BF}" dt="2025-07-10T12:41:09.871" v="14" actId="20577"/>
        <pc:sldMkLst>
          <pc:docMk/>
          <pc:sldMk cId="2065258052" sldId="448"/>
        </pc:sldMkLst>
      </pc:sldChg>
      <pc:sldChg chg="ord">
        <pc:chgData name="Sven De Ruyter" userId="5ea340e3-eb8f-48cc-9db2-b85bc44eed87" providerId="ADAL" clId="{CFE13A57-3485-4EDA-8320-B07EF86138BF}" dt="2025-07-10T12:50:25.867" v="42"/>
        <pc:sldMkLst>
          <pc:docMk/>
          <pc:sldMk cId="1631704923" sldId="449"/>
        </pc:sldMkLst>
      </pc:sldChg>
      <pc:sldChg chg="addSp delSp modSp mod">
        <pc:chgData name="Sven De Ruyter" userId="5ea340e3-eb8f-48cc-9db2-b85bc44eed87" providerId="ADAL" clId="{CFE13A57-3485-4EDA-8320-B07EF86138BF}" dt="2025-07-10T12:51:57.058" v="52" actId="14100"/>
        <pc:sldMkLst>
          <pc:docMk/>
          <pc:sldMk cId="2738671732" sldId="451"/>
        </pc:sldMkLst>
      </pc:sldChg>
      <pc:sldChg chg="addSp delSp modSp mod">
        <pc:chgData name="Sven De Ruyter" userId="5ea340e3-eb8f-48cc-9db2-b85bc44eed87" providerId="ADAL" clId="{CFE13A57-3485-4EDA-8320-B07EF86138BF}" dt="2025-07-10T12:49:25.676" v="40" actId="1076"/>
        <pc:sldMkLst>
          <pc:docMk/>
          <pc:sldMk cId="116154334" sldId="452"/>
        </pc:sldMkLst>
      </pc:sldChg>
      <pc:sldChg chg="addSp modSp mod">
        <pc:chgData name="Sven De Ruyter" userId="5ea340e3-eb8f-48cc-9db2-b85bc44eed87" providerId="ADAL" clId="{CFE13A57-3485-4EDA-8320-B07EF86138BF}" dt="2025-07-10T12:37:01.815" v="11" actId="2711"/>
        <pc:sldMkLst>
          <pc:docMk/>
          <pc:sldMk cId="126215946" sldId="453"/>
        </pc:sldMkLst>
      </pc:sldChg>
      <pc:sldChg chg="modSp mod">
        <pc:chgData name="Sven De Ruyter" userId="5ea340e3-eb8f-48cc-9db2-b85bc44eed87" providerId="ADAL" clId="{CFE13A57-3485-4EDA-8320-B07EF86138BF}" dt="2025-07-10T12:41:30.784" v="18" actId="108"/>
        <pc:sldMkLst>
          <pc:docMk/>
          <pc:sldMk cId="1119388206" sldId="454"/>
        </pc:sldMkLst>
      </pc:sldChg>
      <pc:sldChg chg="modSp mod">
        <pc:chgData name="Sven De Ruyter" userId="5ea340e3-eb8f-48cc-9db2-b85bc44eed87" providerId="ADAL" clId="{CFE13A57-3485-4EDA-8320-B07EF86138BF}" dt="2025-07-10T12:59:37.053" v="124" actId="1076"/>
        <pc:sldMkLst>
          <pc:docMk/>
          <pc:sldMk cId="802440291" sldId="460"/>
        </pc:sldMkLst>
      </pc:sldChg>
      <pc:sldChg chg="modSp mod">
        <pc:chgData name="Sven De Ruyter" userId="5ea340e3-eb8f-48cc-9db2-b85bc44eed87" providerId="ADAL" clId="{CFE13A57-3485-4EDA-8320-B07EF86138BF}" dt="2025-07-10T13:17:26.779" v="212" actId="6549"/>
        <pc:sldMkLst>
          <pc:docMk/>
          <pc:sldMk cId="3017757816" sldId="464"/>
        </pc:sldMkLst>
      </pc:sldChg>
      <pc:sldChg chg="modSp mod">
        <pc:chgData name="Sven De Ruyter" userId="5ea340e3-eb8f-48cc-9db2-b85bc44eed87" providerId="ADAL" clId="{CFE13A57-3485-4EDA-8320-B07EF86138BF}" dt="2025-07-10T13:29:33.195" v="332" actId="20577"/>
        <pc:sldMkLst>
          <pc:docMk/>
          <pc:sldMk cId="3395458573" sldId="468"/>
        </pc:sldMkLst>
      </pc:sldChg>
      <pc:sldChg chg="modNotesTx">
        <pc:chgData name="Sven De Ruyter" userId="5ea340e3-eb8f-48cc-9db2-b85bc44eed87" providerId="ADAL" clId="{CFE13A57-3485-4EDA-8320-B07EF86138BF}" dt="2025-07-10T13:33:05.820" v="473" actId="20577"/>
        <pc:sldMkLst>
          <pc:docMk/>
          <pc:sldMk cId="3725989231" sldId="469"/>
        </pc:sldMkLst>
      </pc:sldChg>
      <pc:sldChg chg="modNotesTx">
        <pc:chgData name="Sven De Ruyter" userId="5ea340e3-eb8f-48cc-9db2-b85bc44eed87" providerId="ADAL" clId="{CFE13A57-3485-4EDA-8320-B07EF86138BF}" dt="2025-07-10T13:31:23.907" v="438" actId="20577"/>
        <pc:sldMkLst>
          <pc:docMk/>
          <pc:sldMk cId="2054535756" sldId="470"/>
        </pc:sldMkLst>
      </pc:sldChg>
      <pc:sldChg chg="addSp delSp modSp mod">
        <pc:chgData name="Sven De Ruyter" userId="5ea340e3-eb8f-48cc-9db2-b85bc44eed87" providerId="ADAL" clId="{CFE13A57-3485-4EDA-8320-B07EF86138BF}" dt="2025-07-10T13:33:29.268" v="475" actId="478"/>
        <pc:sldMkLst>
          <pc:docMk/>
          <pc:sldMk cId="456832451" sldId="472"/>
        </pc:sldMkLst>
      </pc:sldChg>
      <pc:sldChg chg="modSp mod">
        <pc:chgData name="Sven De Ruyter" userId="5ea340e3-eb8f-48cc-9db2-b85bc44eed87" providerId="ADAL" clId="{CFE13A57-3485-4EDA-8320-B07EF86138BF}" dt="2025-07-10T13:52:40.167" v="599" actId="14100"/>
        <pc:sldMkLst>
          <pc:docMk/>
          <pc:sldMk cId="3552552330" sldId="473"/>
        </pc:sldMkLst>
      </pc:sldChg>
      <pc:sldChg chg="modSp mod">
        <pc:chgData name="Sven De Ruyter" userId="5ea340e3-eb8f-48cc-9db2-b85bc44eed87" providerId="ADAL" clId="{CFE13A57-3485-4EDA-8320-B07EF86138BF}" dt="2025-07-10T12:58:18.799" v="112" actId="2711"/>
        <pc:sldMkLst>
          <pc:docMk/>
          <pc:sldMk cId="3923418619" sldId="476"/>
        </pc:sldMkLst>
      </pc:sldChg>
      <pc:sldChg chg="modSp mod">
        <pc:chgData name="Sven De Ruyter" userId="5ea340e3-eb8f-48cc-9db2-b85bc44eed87" providerId="ADAL" clId="{CFE13A57-3485-4EDA-8320-B07EF86138BF}" dt="2025-07-10T13:35:54.115" v="500" actId="2711"/>
        <pc:sldMkLst>
          <pc:docMk/>
          <pc:sldMk cId="2365948712" sldId="478"/>
        </pc:sldMkLst>
      </pc:sldChg>
      <pc:sldChg chg="modSp mod modNotesTx">
        <pc:chgData name="Sven De Ruyter" userId="5ea340e3-eb8f-48cc-9db2-b85bc44eed87" providerId="ADAL" clId="{CFE13A57-3485-4EDA-8320-B07EF86138BF}" dt="2025-07-10T13:41:47.529" v="546" actId="20577"/>
        <pc:sldMkLst>
          <pc:docMk/>
          <pc:sldMk cId="914862548" sldId="479"/>
        </pc:sldMkLst>
      </pc:sldChg>
      <pc:sldChg chg="modSp mod">
        <pc:chgData name="Sven De Ruyter" userId="5ea340e3-eb8f-48cc-9db2-b85bc44eed87" providerId="ADAL" clId="{CFE13A57-3485-4EDA-8320-B07EF86138BF}" dt="2025-07-10T13:44:01.326" v="558" actId="1076"/>
        <pc:sldMkLst>
          <pc:docMk/>
          <pc:sldMk cId="468804577" sldId="480"/>
        </pc:sldMkLst>
      </pc:sldChg>
      <pc:sldChg chg="delSp modSp add mod">
        <pc:chgData name="Sven De Ruyter" userId="5ea340e3-eb8f-48cc-9db2-b85bc44eed87" providerId="ADAL" clId="{CFE13A57-3485-4EDA-8320-B07EF86138BF}" dt="2025-07-10T13:21:42.822" v="253" actId="20577"/>
        <pc:sldMkLst>
          <pc:docMk/>
          <pc:sldMk cId="689035883" sldId="740"/>
        </pc:sldMkLst>
      </pc:sldChg>
      <pc:sldChg chg="modSp add mod ord">
        <pc:chgData name="Sven De Ruyter" userId="5ea340e3-eb8f-48cc-9db2-b85bc44eed87" providerId="ADAL" clId="{CFE13A57-3485-4EDA-8320-B07EF86138BF}" dt="2025-07-10T13:25:35.488" v="305" actId="255"/>
        <pc:sldMkLst>
          <pc:docMk/>
          <pc:sldMk cId="662216134" sldId="741"/>
        </pc:sldMkLst>
      </pc:sldChg>
      <pc:sldChg chg="add del">
        <pc:chgData name="Sven De Ruyter" userId="5ea340e3-eb8f-48cc-9db2-b85bc44eed87" providerId="ADAL" clId="{CFE13A57-3485-4EDA-8320-B07EF86138BF}" dt="2025-07-10T13:46:05.884" v="569" actId="2696"/>
        <pc:sldMkLst>
          <pc:docMk/>
          <pc:sldMk cId="3426289101" sldId="742"/>
        </pc:sldMkLst>
      </pc:sldChg>
      <pc:sldChg chg="addSp modSp add mod">
        <pc:chgData name="Sven De Ruyter" userId="5ea340e3-eb8f-48cc-9db2-b85bc44eed87" providerId="ADAL" clId="{CFE13A57-3485-4EDA-8320-B07EF86138BF}" dt="2025-07-10T14:03:23.145" v="626"/>
        <pc:sldMkLst>
          <pc:docMk/>
          <pc:sldMk cId="1424589180" sldId="743"/>
        </pc:sldMkLst>
      </pc:sldChg>
      <pc:sldChg chg="modSp add mod">
        <pc:chgData name="Sven De Ruyter" userId="5ea340e3-eb8f-48cc-9db2-b85bc44eed87" providerId="ADAL" clId="{CFE13A57-3485-4EDA-8320-B07EF86138BF}" dt="2025-07-10T14:00:32.619" v="624" actId="2710"/>
        <pc:sldMkLst>
          <pc:docMk/>
          <pc:sldMk cId="650580377" sldId="744"/>
        </pc:sldMkLst>
      </pc:sldChg>
    </pc:docChg>
  </pc:docChgLst>
</pc:chgInfo>
</file>

<file path=ppt/comments/modernComment_17B_23BF6AC5.xml><?xml version="1.0" encoding="utf-8"?>
<p188:cmLst xmlns:a="http://schemas.openxmlformats.org/drawingml/2006/main" xmlns:r="http://schemas.openxmlformats.org/officeDocument/2006/relationships" xmlns:p188="http://schemas.microsoft.com/office/powerpoint/2018/8/main">
  <p188:cm id="{28240FC8-98C2-41DF-8A43-46C0E9FF6BBF}" authorId="{DF5CEB83-0BFC-24F6-9264-EDDA323D88F1}" created="2025-04-02T12:10:05.393">
    <pc:sldMkLst xmlns:pc="http://schemas.microsoft.com/office/powerpoint/2013/main/command">
      <pc:docMk/>
      <pc:sldMk cId="599747269" sldId="379"/>
    </pc:sldMkLst>
    <p188:txBody>
      <a:bodyPr/>
      <a:lstStyle/>
      <a:p>
        <a:r>
          <a:rPr lang="fr-FR"/>
          <a:t>[@ENGLEBERT Marie] </a:t>
        </a:r>
      </a:p>
    </p188:txBody>
  </p188:cm>
</p188:cmLst>
</file>

<file path=ppt/comments/modernComment_17C_BE1AE2CB.xml><?xml version="1.0" encoding="utf-8"?>
<p188:cmLst xmlns:a="http://schemas.openxmlformats.org/drawingml/2006/main" xmlns:r="http://schemas.openxmlformats.org/officeDocument/2006/relationships" xmlns:p188="http://schemas.microsoft.com/office/powerpoint/2018/8/main">
  <p188:cm id="{11E1F9F8-04B7-41F3-B385-2B3B6ACA67DA}" authorId="{DF5CEB83-0BFC-24F6-9264-EDDA323D88F1}" created="2025-04-02T12:11:17.242">
    <pc:sldMkLst xmlns:pc="http://schemas.microsoft.com/office/powerpoint/2013/main/command">
      <pc:docMk/>
      <pc:sldMk cId="3189433035" sldId="380"/>
    </pc:sldMkLst>
    <p188:replyLst>
      <p188:reply id="{E6A686BB-8F8C-4BB9-9358-5E6B0915239D}" authorId="{DF5CEB83-0BFC-24F6-9264-EDDA323D88F1}" created="2025-04-02T12:11:33.478">
        <p188:txBody>
          <a:bodyPr/>
          <a:lstStyle/>
          <a:p>
            <a:r>
              <a:rPr lang="fr-FR"/>
              <a:t>typo</a:t>
            </a:r>
          </a:p>
        </p188:txBody>
      </p188:reply>
    </p188:replyLst>
    <p188:txBody>
      <a:bodyPr/>
      <a:lstStyle/>
      <a:p>
        <a:r>
          <a:rPr lang="fr-FR"/>
          <a:t>[@ENGLEBERT Marie] </a:t>
        </a:r>
      </a:p>
    </p188:txBody>
  </p188:cm>
</p188:cmLst>
</file>

<file path=ppt/comments/modernComment_180_D7129244.xml><?xml version="1.0" encoding="utf-8"?>
<p188:cmLst xmlns:a="http://schemas.openxmlformats.org/drawingml/2006/main" xmlns:r="http://schemas.openxmlformats.org/officeDocument/2006/relationships" xmlns:p188="http://schemas.microsoft.com/office/powerpoint/2018/8/main">
  <p188:cm id="{35E9145F-AC9B-4D41-9F2B-F80153D825DE}" authorId="{DF5CEB83-0BFC-24F6-9264-EDDA323D88F1}" created="2025-04-02T12:22:37.778">
    <pc:sldMkLst xmlns:pc="http://schemas.microsoft.com/office/powerpoint/2013/main/command">
      <pc:docMk/>
      <pc:sldMk cId="3608318532" sldId="384"/>
    </pc:sldMkLst>
    <p188:txBody>
      <a:bodyPr/>
      <a:lstStyle/>
      <a:p>
        <a:r>
          <a:rPr lang="fr-FR"/>
          <a:t>plan de test en illu</a:t>
        </a:r>
      </a:p>
    </p188:txBody>
  </p188:cm>
</p188:cmLst>
</file>

<file path=ppt/comments/modernComment_181_DEFCCB09.xml><?xml version="1.0" encoding="utf-8"?>
<p188:cmLst xmlns:a="http://schemas.openxmlformats.org/drawingml/2006/main" xmlns:r="http://schemas.openxmlformats.org/officeDocument/2006/relationships" xmlns:p188="http://schemas.microsoft.com/office/powerpoint/2018/8/main">
  <p188:cm id="{E9762D74-CA74-42E5-9A89-9E5571CDA5C9}" authorId="{DF5CEB83-0BFC-24F6-9264-EDDA323D88F1}" created="2025-04-02T12:23:08.139">
    <pc:sldMkLst xmlns:pc="http://schemas.microsoft.com/office/powerpoint/2013/main/command">
      <pc:docMk/>
      <pc:sldMk cId="3741109001" sldId="385"/>
    </pc:sldMkLst>
    <p188:txBody>
      <a:bodyPr/>
      <a:lstStyle/>
      <a:p>
        <a:r>
          <a:rPr lang="fr-FR"/>
          <a:t>UEQ [@ENGLEBERT Marie] </a:t>
        </a:r>
      </a:p>
    </p188:txBody>
  </p188:cm>
</p188:cmLst>
</file>

<file path=ppt/comments/modernComment_185_E6AD369.xml><?xml version="1.0" encoding="utf-8"?>
<p188:cmLst xmlns:a="http://schemas.openxmlformats.org/drawingml/2006/main" xmlns:r="http://schemas.openxmlformats.org/officeDocument/2006/relationships" xmlns:p188="http://schemas.microsoft.com/office/powerpoint/2018/8/main">
  <p188:cm id="{39F744B8-6261-4FC6-A7AE-2AE12E8C055B}" authorId="{DF5CEB83-0BFC-24F6-9264-EDDA323D88F1}" created="2025-04-02T12:27:36.456">
    <pc:sldMkLst xmlns:pc="http://schemas.microsoft.com/office/powerpoint/2013/main/command">
      <pc:docMk/>
      <pc:sldMk cId="241881961" sldId="389"/>
    </pc:sldMkLst>
    <p188:txBody>
      <a:bodyPr/>
      <a:lstStyle/>
      <a:p>
        <a:r>
          <a:rPr lang="fr-FR"/>
          <a:t>instructions</a:t>
        </a:r>
      </a:p>
    </p188:txBody>
  </p188:cm>
</p188:cmLst>
</file>

<file path=ppt/comments/modernComment_18C_CE6202CD.xml><?xml version="1.0" encoding="utf-8"?>
<p188:cmLst xmlns:a="http://schemas.openxmlformats.org/drawingml/2006/main" xmlns:r="http://schemas.openxmlformats.org/officeDocument/2006/relationships" xmlns:p188="http://schemas.microsoft.com/office/powerpoint/2018/8/main">
  <p188:cm id="{43003ABD-962F-45BB-BF5D-ED8EA9CA6BF8}" authorId="{DF5CEB83-0BFC-24F6-9264-EDDA323D88F1}" created="2025-04-02T12:35:01.022">
    <pc:sldMkLst xmlns:pc="http://schemas.microsoft.com/office/powerpoint/2013/main/command">
      <pc:docMk/>
      <pc:sldMk cId="3462529741" sldId="396"/>
    </pc:sldMkLst>
    <p188:txBody>
      <a:bodyPr/>
      <a:lstStyle/>
      <a:p>
        <a:r>
          <a:rPr lang="fr-FR"/>
          <a:t>exemple de test à distance + webcaml importance</a:t>
        </a:r>
      </a:p>
    </p188:txBody>
  </p188:cm>
</p188:cmLst>
</file>

<file path=ppt/comments/modernComment_19C_AE5D58CE.xml><?xml version="1.0" encoding="utf-8"?>
<p188:cmLst xmlns:a="http://schemas.openxmlformats.org/drawingml/2006/main" xmlns:r="http://schemas.openxmlformats.org/officeDocument/2006/relationships" xmlns:p188="http://schemas.microsoft.com/office/powerpoint/2018/8/main">
  <p188:cm id="{9407BD12-BD92-4AF1-B5BC-D87C3109FB9A}" authorId="{DF5CEB83-0BFC-24F6-9264-EDDA323D88F1}" created="2025-04-02T12:37:17.688">
    <pc:sldMkLst xmlns:pc="http://schemas.microsoft.com/office/powerpoint/2013/main/command">
      <pc:docMk/>
      <pc:sldMk cId="2925353166" sldId="412"/>
    </pc:sldMkLst>
    <p188:txBody>
      <a:bodyPr/>
      <a:lstStyle/>
      <a:p>
        <a:r>
          <a:rPr lang="fr-FR"/>
          <a:t>[@ENGLEBERT Marie] </a:t>
        </a:r>
      </a:p>
    </p188:txBody>
  </p188:cm>
</p188:cmLst>
</file>

<file path=ppt/comments/modernComment_1C0_7B195644.xml><?xml version="1.0" encoding="utf-8"?>
<p188:cmLst xmlns:a="http://schemas.openxmlformats.org/drawingml/2006/main" xmlns:r="http://schemas.openxmlformats.org/officeDocument/2006/relationships" xmlns:p188="http://schemas.microsoft.com/office/powerpoint/2018/8/main">
  <p188:cm id="{A8FB801B-876C-401A-9AC9-B8FC3E1EF09A}" authorId="{DF5CEB83-0BFC-24F6-9264-EDDA323D88F1}" created="2025-04-02T12:08:46.637">
    <ac:deMkLst xmlns:ac="http://schemas.microsoft.com/office/drawing/2013/main/command">
      <pc:docMk xmlns:pc="http://schemas.microsoft.com/office/powerpoint/2013/main/command"/>
      <pc:sldMk xmlns:pc="http://schemas.microsoft.com/office/powerpoint/2013/main/command" cId="2065258052" sldId="448"/>
      <ac:spMk id="3" creationId="{30A6EA5D-11F1-3DC1-BD92-FE3AD43545AB}"/>
    </ac:deMkLst>
    <p188:txBody>
      <a:bodyPr/>
      <a:lstStyle/>
      <a:p>
        <a:r>
          <a:rPr lang="fr-FR"/>
          <a:t>[@ENGLEBERT Marie]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20/08/2025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ueq-online.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ueqplus.ueq-research.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ngroup.com/articles/ten-usability-heuristic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4BD7-974C-041B-BB86-0879F668CC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E157EB9-9A26-2943-D265-61CB6B5E522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4258F36-B15F-7197-D5A5-2D1DB2422400}"/>
              </a:ext>
            </a:extLst>
          </p:cNvPr>
          <p:cNvSpPr>
            <a:spLocks noGrp="1"/>
          </p:cNvSpPr>
          <p:nvPr>
            <p:ph type="body" idx="1"/>
          </p:nvPr>
        </p:nvSpPr>
        <p:spPr/>
        <p:txBody>
          <a:bodyPr/>
          <a:lstStyle/>
          <a:p>
            <a:r>
              <a:rPr lang="en-US"/>
              <a:t>Accessibility isn’t just about inclusion, it’s also a real </a:t>
            </a:r>
            <a:r>
              <a:rPr lang="en-US" b="1"/>
              <a:t>business opportunity</a:t>
            </a:r>
            <a:r>
              <a:rPr lang="en-US"/>
              <a:t>. It can help reach more users, improve SEO, and reduce development costs in the long run.</a:t>
            </a:r>
            <a:endParaRPr lang="fr-FR"/>
          </a:p>
        </p:txBody>
      </p:sp>
      <p:sp>
        <p:nvSpPr>
          <p:cNvPr id="4" name="Espace réservé du numéro de diapositive 3">
            <a:extLst>
              <a:ext uri="{FF2B5EF4-FFF2-40B4-BE49-F238E27FC236}">
                <a16:creationId xmlns:a16="http://schemas.microsoft.com/office/drawing/2014/main" id="{675254C2-D12D-9DCA-2620-B90E37B1B521}"/>
              </a:ext>
            </a:extLst>
          </p:cNvPr>
          <p:cNvSpPr>
            <a:spLocks noGrp="1"/>
          </p:cNvSpPr>
          <p:nvPr>
            <p:ph type="sldNum" sz="quarter" idx="5"/>
          </p:nvPr>
        </p:nvSpPr>
        <p:spPr/>
        <p:txBody>
          <a:bodyPr/>
          <a:lstStyle/>
          <a:p>
            <a:fld id="{C082528A-504D-42C8-8112-D4335BF0C069}" type="slidenum">
              <a:rPr lang="fr-FR"/>
              <a:t>2</a:t>
            </a:fld>
            <a:endParaRPr lang="fr-FR"/>
          </a:p>
        </p:txBody>
      </p:sp>
    </p:spTree>
    <p:extLst>
      <p:ext uri="{BB962C8B-B14F-4D97-AF65-F5344CB8AC3E}">
        <p14:creationId xmlns:p14="http://schemas.microsoft.com/office/powerpoint/2010/main" val="47566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digital project, it's important to rely on user feedback rather than the opinions of the project team. </a:t>
            </a:r>
            <a:br>
              <a:rPr lang="en-US" dirty="0">
                <a:cs typeface="+mn-lt"/>
              </a:rPr>
            </a:br>
            <a:br>
              <a:rPr lang="en-US" dirty="0">
                <a:cs typeface="+mn-lt"/>
              </a:rPr>
            </a:br>
            <a:r>
              <a:rPr lang="en-US" dirty="0"/>
              <a:t>https://lesjoiesducode.fr/quand-je-vois-les-utilisateurs-finaux-se-servir-de-lappli</a:t>
            </a:r>
            <a:endParaRPr lang="fr-FR" dirty="0"/>
          </a:p>
        </p:txBody>
      </p:sp>
      <p:sp>
        <p:nvSpPr>
          <p:cNvPr id="4" name="Slide Number Placeholder 3"/>
          <p:cNvSpPr>
            <a:spLocks noGrp="1"/>
          </p:cNvSpPr>
          <p:nvPr>
            <p:ph type="sldNum" sz="quarter" idx="5"/>
          </p:nvPr>
        </p:nvSpPr>
        <p:spPr/>
        <p:txBody>
          <a:bodyPr/>
          <a:lstStyle/>
          <a:p>
            <a:fld id="{C082528A-504D-42C8-8112-D4335BF0C069}" type="slidenum">
              <a:rPr lang="en-US"/>
              <a:t>11</a:t>
            </a:fld>
            <a:endParaRPr lang="en-US"/>
          </a:p>
        </p:txBody>
      </p:sp>
    </p:spTree>
    <p:extLst>
      <p:ext uri="{BB962C8B-B14F-4D97-AF65-F5344CB8AC3E}">
        <p14:creationId xmlns:p14="http://schemas.microsoft.com/office/powerpoint/2010/main" val="80500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Testing is naturally the Design Phase and before Development. It's integrated in the iterative loop : make and learn.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12</a:t>
            </a:fld>
            <a:endParaRPr lang="fr-FR"/>
          </a:p>
        </p:txBody>
      </p:sp>
    </p:spTree>
    <p:extLst>
      <p:ext uri="{BB962C8B-B14F-4D97-AF65-F5344CB8AC3E}">
        <p14:creationId xmlns:p14="http://schemas.microsoft.com/office/powerpoint/2010/main" val="391199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we're talking about other methods of gathering user feedback, such as semi-structured interviews.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13</a:t>
            </a:fld>
            <a:endParaRPr lang="fr-FR"/>
          </a:p>
        </p:txBody>
      </p:sp>
    </p:spTree>
    <p:extLst>
      <p:ext uri="{BB962C8B-B14F-4D97-AF65-F5344CB8AC3E}">
        <p14:creationId xmlns:p14="http://schemas.microsoft.com/office/powerpoint/2010/main" val="202838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Other methods of collecting user feedback like standardized questionnaires. </a:t>
            </a:r>
          </a:p>
          <a:p>
            <a:r>
              <a:rPr lang="en-US" sz="1200" b="1" i="0" kern="1200" dirty="0">
                <a:solidFill>
                  <a:schemeClr val="tx1"/>
                </a:solidFill>
                <a:effectLst/>
                <a:latin typeface="+mn-lt"/>
                <a:ea typeface="+mn-ea"/>
                <a:cs typeface="+mn-cs"/>
              </a:rPr>
              <a:t>UEQ</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User Experience Questionnaire</a:t>
            </a:r>
            <a:r>
              <a:rPr lang="en-US" sz="1200" b="0" i="0" kern="1200" dirty="0">
                <a:solidFill>
                  <a:schemeClr val="tx1"/>
                </a:solidFill>
                <a:effectLst/>
                <a:latin typeface="+mn-lt"/>
                <a:ea typeface="+mn-ea"/>
                <a:cs typeface="+mn-cs"/>
              </a:rPr>
              <a:t> is a well-known and widely discussed instrument. It measures six dimensions and is available in a long and short version. The dimensions are “Attractiveness”, “Perspicuity”, “Efficiency”, “Dependability”, “Stimulation” and “Novelty”. It contains 8 (short version) or 26 (long version) items as a semantic differential with a 7-point scale, so it has an adjective on the left and right side of each item. The result is a number between -3 and +3 for each of the six factors.</a:t>
            </a:r>
          </a:p>
          <a:p>
            <a:r>
              <a:rPr lang="en-US" sz="1200" b="0" i="0" kern="1200" dirty="0">
                <a:solidFill>
                  <a:schemeClr val="tx1"/>
                </a:solidFill>
                <a:effectLst/>
                <a:latin typeface="+mn-lt"/>
                <a:ea typeface="+mn-ea"/>
                <a:cs typeface="+mn-cs"/>
              </a:rPr>
              <a:t>For every group, the arithmetic mean is calculated. The dimensions are evaluated against a large </a:t>
            </a:r>
            <a:r>
              <a:rPr lang="en-US" sz="1200" b="0" i="0" u="sng" kern="1200" dirty="0">
                <a:solidFill>
                  <a:schemeClr val="tx1"/>
                </a:solidFill>
                <a:effectLst/>
                <a:latin typeface="+mn-lt"/>
                <a:ea typeface="+mn-ea"/>
                <a:cs typeface="+mn-cs"/>
                <a:hlinkClick r:id="rId3"/>
              </a:rPr>
              <a:t>benchmark from 486 studies</a:t>
            </a:r>
            <a:r>
              <a:rPr lang="en-US" sz="1200" b="0" i="0" kern="1200" dirty="0">
                <a:solidFill>
                  <a:schemeClr val="tx1"/>
                </a:solidFill>
                <a:effectLst/>
                <a:latin typeface="+mn-lt"/>
                <a:ea typeface="+mn-ea"/>
                <a:cs typeface="+mn-cs"/>
              </a:rPr>
              <a:t>. Translations into more than 30 languages are available and provided on the </a:t>
            </a:r>
            <a:r>
              <a:rPr lang="en-US" sz="1200" b="0" i="0" u="sng" kern="1200" dirty="0">
                <a:solidFill>
                  <a:schemeClr val="tx1"/>
                </a:solidFill>
                <a:effectLst/>
                <a:latin typeface="+mn-lt"/>
                <a:ea typeface="+mn-ea"/>
                <a:cs typeface="+mn-cs"/>
                <a:hlinkClick r:id="rId3"/>
              </a:rPr>
              <a:t>UEQ website</a:t>
            </a:r>
            <a:r>
              <a:rPr lang="en-US" sz="1200" b="0" i="0" kern="1200" dirty="0">
                <a:solidFill>
                  <a:schemeClr val="tx1"/>
                </a:solidFill>
                <a:effectLst/>
                <a:latin typeface="+mn-lt"/>
                <a:ea typeface="+mn-ea"/>
                <a:cs typeface="+mn-cs"/>
              </a:rPr>
              <a:t> (EN, DE, ES, PT, TR, ID, CN, FR, IT, JP, NL, RU, ES, SL, SW, PL, GR, IN, PE, BG, CZ, ML, TH, DN, BN, IS, TA, Arab, BS, KR, FN, HU, NO, SL) along with </a:t>
            </a:r>
            <a:r>
              <a:rPr lang="en-US" sz="1200" b="0" i="0" u="sng" kern="1200" dirty="0">
                <a:solidFill>
                  <a:schemeClr val="tx1"/>
                </a:solidFill>
                <a:effectLst/>
                <a:latin typeface="+mn-lt"/>
                <a:ea typeface="+mn-ea"/>
                <a:cs typeface="+mn-cs"/>
                <a:hlinkClick r:id="rId3"/>
              </a:rPr>
              <a:t>online calculators</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3"/>
              </a:rPr>
              <a:t>spreadsheet templates</a:t>
            </a:r>
            <a:r>
              <a:rPr lang="en-US" sz="1200" b="0" i="0" kern="1200" dirty="0">
                <a:solidFill>
                  <a:schemeClr val="tx1"/>
                </a:solidFill>
                <a:effectLst/>
                <a:latin typeface="+mn-lt"/>
                <a:ea typeface="+mn-ea"/>
                <a:cs typeface="+mn-cs"/>
              </a:rPr>
              <a:t>. A UEQ KPI extension and a modular extension </a:t>
            </a:r>
            <a:r>
              <a:rPr lang="en-US" sz="1200" b="0" i="0" u="sng" kern="1200" dirty="0">
                <a:solidFill>
                  <a:schemeClr val="tx1"/>
                </a:solidFill>
                <a:effectLst/>
                <a:latin typeface="+mn-lt"/>
                <a:ea typeface="+mn-ea"/>
                <a:cs typeface="+mn-cs"/>
                <a:hlinkClick r:id="rId4"/>
              </a:rPr>
              <a:t>UEQ+</a:t>
            </a:r>
            <a:r>
              <a:rPr lang="en-US" sz="1200" b="0" i="0" kern="1200" dirty="0">
                <a:solidFill>
                  <a:schemeClr val="tx1"/>
                </a:solidFill>
                <a:effectLst/>
                <a:latin typeface="+mn-lt"/>
                <a:ea typeface="+mn-ea"/>
                <a:cs typeface="+mn-cs"/>
              </a:rPr>
              <a:t> are available as well. The benchmark consists of deviations for every of the 6 dimensions along 5 adjectives (bad, below average, above average, good, excellent). The duration for completion is about 4 to 8 minutes.</a:t>
            </a:r>
          </a:p>
          <a:p>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14</a:t>
            </a:fld>
            <a:endParaRPr lang="fr-FR"/>
          </a:p>
        </p:txBody>
      </p:sp>
    </p:spTree>
    <p:extLst>
      <p:ext uri="{BB962C8B-B14F-4D97-AF65-F5344CB8AC3E}">
        <p14:creationId xmlns:p14="http://schemas.microsoft.com/office/powerpoint/2010/main" val="2521069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show other types of user feedback like card sorting. </a:t>
            </a:r>
            <a:br>
              <a:rPr lang="en-US" dirty="0">
                <a:ea typeface="Calibri"/>
                <a:cs typeface="+mn-lt"/>
              </a:rPr>
            </a:br>
            <a:br>
              <a:rPr lang="en-US" dirty="0">
                <a:cs typeface="+mn-lt"/>
              </a:rPr>
            </a:br>
            <a:r>
              <a:rPr lang="en-US" dirty="0"/>
              <a:t>This slide illustrates different </a:t>
            </a:r>
            <a:r>
              <a:rPr lang="en-US" b="1" dirty="0"/>
              <a:t>Card Sorting</a:t>
            </a:r>
            <a:r>
              <a:rPr lang="en-US" dirty="0"/>
              <a:t> and </a:t>
            </a:r>
            <a:r>
              <a:rPr lang="en-US" b="1" dirty="0"/>
              <a:t>Information Architecture</a:t>
            </a:r>
            <a:r>
              <a:rPr lang="en-US" dirty="0"/>
              <a:t> exercises done during the UX process.</a:t>
            </a:r>
            <a:endParaRPr lang="fr-FR">
              <a:ea typeface="Calibri"/>
              <a:cs typeface="Calibri"/>
            </a:endParaRPr>
          </a:p>
          <a:p>
            <a:pPr marL="171450" indent="-171450">
              <a:buFont typeface="Arial,Sans-Serif"/>
              <a:buChar char="•"/>
            </a:pPr>
            <a:r>
              <a:rPr lang="en-US" dirty="0"/>
              <a:t>On the top left, a </a:t>
            </a:r>
            <a:r>
              <a:rPr lang="en-US" b="1" dirty="0"/>
              <a:t>physical card sorting session</a:t>
            </a:r>
            <a:r>
              <a:rPr lang="en-US" dirty="0"/>
              <a:t> where participants group content into categories.</a:t>
            </a:r>
          </a:p>
          <a:p>
            <a:pPr marL="171450" indent="-171450">
              <a:buFont typeface="Arial,Sans-Serif"/>
              <a:buChar char="•"/>
            </a:pPr>
            <a:r>
              <a:rPr lang="en-US" dirty="0"/>
              <a:t>On the bottom left, an example of a </a:t>
            </a:r>
            <a:r>
              <a:rPr lang="en-US" b="1" dirty="0"/>
              <a:t>digital card sorting tool (</a:t>
            </a:r>
            <a:r>
              <a:rPr lang="en-US" b="1" dirty="0" err="1"/>
              <a:t>OptimalSort</a:t>
            </a:r>
            <a:r>
              <a:rPr lang="en-US" b="1" dirty="0"/>
              <a:t>)</a:t>
            </a:r>
            <a:r>
              <a:rPr lang="en-US" dirty="0"/>
              <a:t>.</a:t>
            </a:r>
          </a:p>
          <a:p>
            <a:pPr marL="171450" indent="-171450">
              <a:buFont typeface="Arial,Sans-Serif"/>
              <a:buChar char="•"/>
            </a:pPr>
            <a:r>
              <a:rPr lang="en-US" dirty="0"/>
              <a:t>On the right, we can see </a:t>
            </a:r>
            <a:r>
              <a:rPr lang="en-US" b="1" dirty="0"/>
              <a:t>Affinity Mapping</a:t>
            </a:r>
            <a:r>
              <a:rPr lang="en-US" dirty="0"/>
              <a:t> and </a:t>
            </a:r>
            <a:r>
              <a:rPr lang="en-US" b="1" dirty="0"/>
              <a:t>Workshop outputs</a:t>
            </a:r>
            <a:r>
              <a:rPr lang="en-US" dirty="0"/>
              <a:t> used to structure content and understand user needs.</a:t>
            </a:r>
            <a:br>
              <a:rPr lang="en-US" dirty="0">
                <a:cs typeface="+mn-lt"/>
              </a:rPr>
            </a:br>
            <a:r>
              <a:rPr lang="en-US" dirty="0"/>
              <a:t> These exercises were part of the </a:t>
            </a:r>
            <a:r>
              <a:rPr lang="en-US" b="1" dirty="0"/>
              <a:t>Understand &amp; Plan phases</a:t>
            </a:r>
            <a:r>
              <a:rPr lang="en-US" dirty="0"/>
              <a:t> to help build a relevant content structure.</a:t>
            </a:r>
          </a:p>
          <a:p>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15</a:t>
            </a:fld>
            <a:endParaRPr lang="fr-FR"/>
          </a:p>
        </p:txBody>
      </p:sp>
    </p:spTree>
    <p:extLst>
      <p:ext uri="{BB962C8B-B14F-4D97-AF65-F5344CB8AC3E}">
        <p14:creationId xmlns:p14="http://schemas.microsoft.com/office/powerpoint/2010/main" val="432261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468FC-7B94-7C12-CA67-71A43259DB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0E1C4E-4FC5-D686-132D-B85A7ABB43E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847791D-27F7-A8FA-4E53-AF970B720F3C}"/>
              </a:ext>
            </a:extLst>
          </p:cNvPr>
          <p:cNvSpPr>
            <a:spLocks noGrp="1"/>
          </p:cNvSpPr>
          <p:nvPr>
            <p:ph type="body" idx="1"/>
          </p:nvPr>
        </p:nvSpPr>
        <p:spPr/>
        <p:txBody>
          <a:bodyPr/>
          <a:lstStyle/>
          <a:p>
            <a:r>
              <a:rPr lang="en-US"/>
              <a:t>Here, it is explained that, no matter the method we use, we always start by describing who the users are. </a:t>
            </a:r>
            <a:endParaRPr lang="fr-FR"/>
          </a:p>
        </p:txBody>
      </p:sp>
      <p:sp>
        <p:nvSpPr>
          <p:cNvPr id="4" name="Espace réservé du numéro de diapositive 3">
            <a:extLst>
              <a:ext uri="{FF2B5EF4-FFF2-40B4-BE49-F238E27FC236}">
                <a16:creationId xmlns:a16="http://schemas.microsoft.com/office/drawing/2014/main" id="{A07EAC04-DC0F-A232-5F5E-C28D7AB8ADEC}"/>
              </a:ext>
            </a:extLst>
          </p:cNvPr>
          <p:cNvSpPr>
            <a:spLocks noGrp="1"/>
          </p:cNvSpPr>
          <p:nvPr>
            <p:ph type="sldNum" sz="quarter" idx="5"/>
          </p:nvPr>
        </p:nvSpPr>
        <p:spPr/>
        <p:txBody>
          <a:bodyPr/>
          <a:lstStyle/>
          <a:p>
            <a:fld id="{C082528A-504D-42C8-8112-D4335BF0C069}" type="slidenum">
              <a:rPr lang="fr-FR"/>
              <a:t>16</a:t>
            </a:fld>
            <a:endParaRPr lang="fr-FR"/>
          </a:p>
        </p:txBody>
      </p:sp>
    </p:spTree>
    <p:extLst>
      <p:ext uri="{BB962C8B-B14F-4D97-AF65-F5344CB8AC3E}">
        <p14:creationId xmlns:p14="http://schemas.microsoft.com/office/powerpoint/2010/main" val="1611799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Canvas allows us to describe who the users are. We'll be doing exercises based on these canvases. </a:t>
            </a:r>
            <a:br>
              <a:rPr lang="en-US" dirty="0"/>
            </a:br>
            <a:endParaRPr lang="en-US" dirty="0"/>
          </a:p>
          <a:p>
            <a:pPr marL="171450" indent="-171450">
              <a:buFont typeface="Arial,Sans-Serif"/>
              <a:buChar char="•"/>
            </a:pPr>
            <a:r>
              <a:rPr lang="en-US" b="1" dirty="0"/>
              <a:t>Topic</a:t>
            </a:r>
            <a:br>
              <a:rPr lang="en-US" b="1" dirty="0"/>
            </a:br>
            <a:r>
              <a:rPr lang="en-US" b="1" dirty="0"/>
              <a:t> </a:t>
            </a:r>
            <a:r>
              <a:rPr lang="en-US" i="1" dirty="0"/>
              <a:t>Define the main problem or challenge the Persona is facing. It should be specific and focused on a concrete issue to investigate.</a:t>
            </a:r>
            <a:endParaRPr lang="fr-FR" dirty="0"/>
          </a:p>
          <a:p>
            <a:pPr marL="171450" indent="-171450">
              <a:buFont typeface="Arial,Sans-Serif"/>
              <a:buChar char="•"/>
            </a:pPr>
            <a:r>
              <a:rPr lang="en-US" b="1" dirty="0"/>
              <a:t>Characteristics</a:t>
            </a:r>
            <a:br>
              <a:rPr lang="en-US" b="1" dirty="0"/>
            </a:br>
            <a:r>
              <a:rPr lang="en-US" b="1" dirty="0"/>
              <a:t> </a:t>
            </a:r>
            <a:r>
              <a:rPr lang="en-US" i="1" dirty="0"/>
              <a:t>Describe who the Persona is: demographic information, behaviors, skills, limitations, attitudes, etc. Helps to contextualize their needs and constraints.</a:t>
            </a:r>
            <a:endParaRPr lang="en-US" dirty="0"/>
          </a:p>
          <a:p>
            <a:pPr marL="171450" indent="-171450">
              <a:buFont typeface="Arial,Sans-Serif"/>
              <a:buChar char="•"/>
            </a:pPr>
            <a:r>
              <a:rPr lang="en-US" b="1" dirty="0"/>
              <a:t>Context</a:t>
            </a:r>
            <a:br>
              <a:rPr lang="en-US" b="1" dirty="0"/>
            </a:br>
            <a:r>
              <a:rPr lang="en-US" b="1" dirty="0"/>
              <a:t> </a:t>
            </a:r>
            <a:r>
              <a:rPr lang="en-US" i="1" dirty="0"/>
              <a:t>Identify the circumstances in which the Persona encounters the problem: when, where, and in which situation(s) the issue occurs.</a:t>
            </a:r>
            <a:endParaRPr lang="en-US" dirty="0"/>
          </a:p>
          <a:p>
            <a:pPr marL="171450" indent="-171450">
              <a:buFont typeface="Arial,Sans-Serif"/>
              <a:buChar char="•"/>
            </a:pPr>
            <a:r>
              <a:rPr lang="en-US" b="1" dirty="0"/>
              <a:t>Goals</a:t>
            </a:r>
            <a:br>
              <a:rPr lang="en-US" b="1" dirty="0"/>
            </a:br>
            <a:r>
              <a:rPr lang="en-US" b="1" dirty="0"/>
              <a:t> </a:t>
            </a:r>
            <a:r>
              <a:rPr lang="en-US" i="1" dirty="0"/>
              <a:t>Clarify what the Persona is trying to achieve. These are their explicit objectives related to the problem.</a:t>
            </a:r>
            <a:endParaRPr lang="en-US" dirty="0"/>
          </a:p>
          <a:p>
            <a:pPr marL="171450" indent="-171450">
              <a:buFont typeface="Arial,Sans-Serif"/>
              <a:buChar char="•"/>
            </a:pPr>
            <a:r>
              <a:rPr lang="en-US" b="1" dirty="0"/>
              <a:t>Actions</a:t>
            </a:r>
            <a:br>
              <a:rPr lang="en-US" b="1" dirty="0"/>
            </a:br>
            <a:r>
              <a:rPr lang="en-US" b="1" dirty="0"/>
              <a:t> </a:t>
            </a:r>
            <a:r>
              <a:rPr lang="en-US" i="1" dirty="0"/>
              <a:t>List the steps or strategies the Persona currently uses to reach their goals, even if they are inefficient.</a:t>
            </a:r>
            <a:endParaRPr lang="en-US" dirty="0"/>
          </a:p>
          <a:p>
            <a:pPr marL="171450" indent="-171450">
              <a:buFont typeface="Arial,Sans-Serif"/>
              <a:buChar char="•"/>
            </a:pPr>
            <a:r>
              <a:rPr lang="en-US" b="1" dirty="0"/>
              <a:t>Pain Points</a:t>
            </a:r>
            <a:br>
              <a:rPr lang="en-US" b="1" dirty="0"/>
            </a:br>
            <a:r>
              <a:rPr lang="en-US" b="1" dirty="0"/>
              <a:t> </a:t>
            </a:r>
            <a:r>
              <a:rPr lang="en-US" i="1" dirty="0"/>
              <a:t>Identify the main difficulties, frustrations, and obstacles the Persona experiences while trying to achieve their goals.</a:t>
            </a:r>
            <a:endParaRPr lang="en-US" dirty="0"/>
          </a:p>
          <a:p>
            <a:pPr marL="171450" indent="-171450">
              <a:buFont typeface="Arial,Sans-Serif"/>
              <a:buChar char="•"/>
            </a:pPr>
            <a:r>
              <a:rPr lang="en-US" b="1" dirty="0"/>
              <a:t>Motivations</a:t>
            </a:r>
            <a:br>
              <a:rPr lang="en-US" b="1" dirty="0"/>
            </a:br>
            <a:r>
              <a:rPr lang="en-US" b="1" dirty="0"/>
              <a:t> </a:t>
            </a:r>
            <a:r>
              <a:rPr lang="en-US" i="1" dirty="0"/>
              <a:t>Describe the deep, sometimes unconscious, psychological needs or drivers that influence the Persona’s behavior and choices.</a:t>
            </a:r>
            <a:endParaRPr lang="en-US" dirty="0"/>
          </a:p>
          <a:p>
            <a:pPr marL="171450" indent="-171450">
              <a:buFont typeface="Arial,Sans-Serif"/>
              <a:buChar char="•"/>
            </a:pPr>
            <a:r>
              <a:rPr lang="en-US" b="1" dirty="0"/>
              <a:t>Supporters</a:t>
            </a:r>
            <a:br>
              <a:rPr lang="en-US" b="1" dirty="0"/>
            </a:br>
            <a:r>
              <a:rPr lang="en-US" b="1" dirty="0"/>
              <a:t> </a:t>
            </a:r>
            <a:r>
              <a:rPr lang="en-US" i="1" dirty="0"/>
              <a:t>Determine who or what helps the Persona today to overcome their difficulties. It can be people, tools, services, or resources.</a:t>
            </a:r>
            <a:endParaRPr lang="en-US" dirty="0"/>
          </a:p>
          <a:p>
            <a:pPr marL="171450" indent="-171450">
              <a:buFont typeface="Arial,Sans-Serif"/>
              <a:buChar char="•"/>
            </a:pPr>
            <a:r>
              <a:rPr lang="en-US" b="1" dirty="0"/>
              <a:t>Alternatives</a:t>
            </a:r>
            <a:br>
              <a:rPr lang="en-US" b="1" dirty="0"/>
            </a:br>
            <a:r>
              <a:rPr lang="en-US" b="1" dirty="0"/>
              <a:t> </a:t>
            </a:r>
            <a:r>
              <a:rPr lang="en-US" i="1" dirty="0"/>
              <a:t>List external solutions or workarounds that the Persona may already use or consider to solve the problem.</a:t>
            </a:r>
            <a:endParaRPr lang="en-US" dirty="0"/>
          </a:p>
          <a:p>
            <a:pPr marL="171450" indent="-171450">
              <a:buFont typeface="Arial,Sans-Serif"/>
              <a:buChar char="•"/>
            </a:pPr>
            <a:r>
              <a:rPr lang="en-US" b="1" dirty="0"/>
              <a:t>Solutions Features</a:t>
            </a:r>
            <a:br>
              <a:rPr lang="en-US" b="1" dirty="0"/>
            </a:br>
            <a:r>
              <a:rPr lang="en-US" b="1" dirty="0"/>
              <a:t> </a:t>
            </a:r>
            <a:r>
              <a:rPr lang="en-US" i="1" dirty="0"/>
              <a:t>Identify the key attributes and functionalities of the product/service that can respond to the Persona’s needs.</a:t>
            </a:r>
            <a:endParaRPr lang="en-US" dirty="0"/>
          </a:p>
          <a:p>
            <a:pPr marL="171450" indent="-171450">
              <a:buFont typeface="Arial,Sans-Serif"/>
              <a:buChar char="•"/>
            </a:pPr>
            <a:r>
              <a:rPr lang="en-US" b="1" dirty="0"/>
              <a:t>Solution Obstacles</a:t>
            </a:r>
            <a:br>
              <a:rPr lang="en-US" b="1" dirty="0"/>
            </a:br>
            <a:r>
              <a:rPr lang="en-US" b="1" dirty="0"/>
              <a:t> </a:t>
            </a:r>
            <a:r>
              <a:rPr lang="en-US" i="1" dirty="0"/>
              <a:t>Anticipate the anxieties, fears, or doubts the Persona may have about the solution you are proposing.</a:t>
            </a:r>
            <a:endParaRPr lang="en-US" dirty="0"/>
          </a:p>
          <a:p>
            <a:pPr marL="171450" indent="-171450">
              <a:buFont typeface="Arial,Sans-Serif"/>
              <a:buChar char="•"/>
            </a:pPr>
            <a:r>
              <a:rPr lang="en-US" b="1" dirty="0"/>
              <a:t>Value for Persona</a:t>
            </a:r>
            <a:br>
              <a:rPr lang="en-US" b="1" dirty="0"/>
            </a:br>
            <a:r>
              <a:rPr lang="en-US" b="1" dirty="0"/>
              <a:t> </a:t>
            </a:r>
            <a:r>
              <a:rPr lang="en-US" i="1" dirty="0"/>
              <a:t>Explain what tangible and intangible benefits the solution will bring to the Persona. How will it relieve their pain points or create new value?</a:t>
            </a:r>
            <a:endParaRPr lang="en-US" dirty="0"/>
          </a:p>
          <a:p>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17</a:t>
            </a:fld>
            <a:endParaRPr lang="fr-FR"/>
          </a:p>
        </p:txBody>
      </p:sp>
    </p:spTree>
    <p:extLst>
      <p:ext uri="{BB962C8B-B14F-4D97-AF65-F5344CB8AC3E}">
        <p14:creationId xmlns:p14="http://schemas.microsoft.com/office/powerpoint/2010/main" val="423234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629ED-E315-CD42-577B-FA3BF30F8A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8F703CD-4D82-2C52-9D59-AA755FB416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5178E6-D2DC-9C1B-EE1B-8A9F12D3268D}"/>
              </a:ext>
            </a:extLst>
          </p:cNvPr>
          <p:cNvSpPr>
            <a:spLocks noGrp="1"/>
          </p:cNvSpPr>
          <p:nvPr>
            <p:ph type="body" idx="1"/>
          </p:nvPr>
        </p:nvSpPr>
        <p:spPr/>
        <p:txBody>
          <a:bodyPr/>
          <a:lstStyle/>
          <a:p>
            <a:r>
              <a:rPr lang="en-US" dirty="0"/>
              <a:t>This canvas is an example based on </a:t>
            </a:r>
            <a:r>
              <a:rPr lang="en-US" b="1" dirty="0"/>
              <a:t>Waze</a:t>
            </a:r>
            <a:r>
              <a:rPr lang="en-US" dirty="0"/>
              <a:t>, the mobile community-based navigation app. The investigation focuses on the specific user needs, pain points, motivations, and obstacles related to real-time navigation, particularly during holiday trips or in unfamiliar places.</a:t>
            </a:r>
          </a:p>
          <a:p>
            <a:endParaRPr lang="en-US" dirty="0">
              <a:cs typeface="+mn-lt"/>
            </a:endParaRPr>
          </a:p>
        </p:txBody>
      </p:sp>
      <p:sp>
        <p:nvSpPr>
          <p:cNvPr id="4" name="Espace réservé du numéro de diapositive 3">
            <a:extLst>
              <a:ext uri="{FF2B5EF4-FFF2-40B4-BE49-F238E27FC236}">
                <a16:creationId xmlns:a16="http://schemas.microsoft.com/office/drawing/2014/main" id="{42DFCE63-B78D-A976-30D9-AB6B67A7F933}"/>
              </a:ext>
            </a:extLst>
          </p:cNvPr>
          <p:cNvSpPr>
            <a:spLocks noGrp="1"/>
          </p:cNvSpPr>
          <p:nvPr>
            <p:ph type="sldNum" sz="quarter" idx="5"/>
          </p:nvPr>
        </p:nvSpPr>
        <p:spPr/>
        <p:txBody>
          <a:bodyPr/>
          <a:lstStyle/>
          <a:p>
            <a:fld id="{C082528A-504D-42C8-8112-D4335BF0C069}" type="slidenum">
              <a:rPr lang="fr-FR"/>
              <a:t>18</a:t>
            </a:fld>
            <a:endParaRPr lang="fr-FR"/>
          </a:p>
        </p:txBody>
      </p:sp>
    </p:spTree>
    <p:extLst>
      <p:ext uri="{BB962C8B-B14F-4D97-AF65-F5344CB8AC3E}">
        <p14:creationId xmlns:p14="http://schemas.microsoft.com/office/powerpoint/2010/main" val="530615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this exercise, participants will apply the UNIC Canvas to a specific context: </a:t>
            </a:r>
            <a:r>
              <a:rPr lang="en-US" b="1" dirty="0"/>
              <a:t>Do It Yourself (DIY)</a:t>
            </a:r>
            <a:r>
              <a:rPr lang="en-US" dirty="0"/>
              <a:t>.</a:t>
            </a:r>
            <a:br>
              <a:rPr lang="en-US" dirty="0">
                <a:cs typeface="+mn-lt"/>
              </a:rPr>
            </a:br>
            <a:r>
              <a:rPr lang="en-US" dirty="0"/>
              <a:t> They should imagine or choose a Persona who is engaged in a DIY project and reflect on their experience:</a:t>
            </a:r>
            <a:endParaRPr lang="fr-FR" dirty="0"/>
          </a:p>
          <a:p>
            <a:pPr marL="171450" indent="-171450">
              <a:buFont typeface="Arial"/>
              <a:buChar char="•"/>
            </a:pPr>
            <a:r>
              <a:rPr lang="en-US" dirty="0"/>
              <a:t>What is their goal when starting a project?</a:t>
            </a:r>
            <a:endParaRPr lang="en-US" dirty="0">
              <a:ea typeface="Calibri"/>
              <a:cs typeface="Calibri"/>
            </a:endParaRPr>
          </a:p>
          <a:p>
            <a:pPr marL="171450" indent="-171450">
              <a:buFont typeface="Arial"/>
              <a:buChar char="•"/>
            </a:pPr>
            <a:r>
              <a:rPr lang="en-US" dirty="0"/>
              <a:t>What difficulties do they encounter?</a:t>
            </a:r>
            <a:endParaRPr lang="en-US" dirty="0">
              <a:ea typeface="Calibri"/>
              <a:cs typeface="Calibri"/>
            </a:endParaRPr>
          </a:p>
          <a:p>
            <a:pPr marL="171450" indent="-171450">
              <a:buFont typeface="Arial"/>
              <a:buChar char="•"/>
            </a:pPr>
            <a:r>
              <a:rPr lang="en-US" dirty="0"/>
              <a:t>What motivates them?</a:t>
            </a:r>
            <a:endParaRPr lang="en-US" dirty="0">
              <a:ea typeface="Calibri"/>
              <a:cs typeface="Calibri"/>
            </a:endParaRPr>
          </a:p>
          <a:p>
            <a:pPr marL="171450" indent="-171450">
              <a:buFont typeface="Arial"/>
              <a:buChar char="•"/>
            </a:pPr>
            <a:r>
              <a:rPr lang="en-US" dirty="0"/>
              <a:t>What external help or solutions do they use?</a:t>
            </a:r>
            <a:endParaRPr lang="en-US" dirty="0">
              <a:ea typeface="Calibri"/>
              <a:cs typeface="Calibri"/>
            </a:endParaRPr>
          </a:p>
          <a:p>
            <a:r>
              <a:rPr lang="en-US" dirty="0"/>
              <a:t>This helps participants practice user need investigation in a concrete, everyday scenario.</a:t>
            </a:r>
            <a:br>
              <a:rPr lang="en-US" dirty="0">
                <a:cs typeface="+mn-lt"/>
              </a:rPr>
            </a:br>
            <a:r>
              <a:rPr lang="en-US" dirty="0"/>
              <a:t> At the end of the exercise, debrief by asking a few participants to share their canvas and highlight common patterns or surprising insights.</a:t>
            </a:r>
            <a:endParaRPr lang="en-US" dirty="0">
              <a:ea typeface="Calibri"/>
              <a:cs typeface="Calibri"/>
            </a:endParaRP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19</a:t>
            </a:fld>
            <a:endParaRPr lang="fr-FR"/>
          </a:p>
        </p:txBody>
      </p:sp>
    </p:spTree>
    <p:extLst>
      <p:ext uri="{BB962C8B-B14F-4D97-AF65-F5344CB8AC3E}">
        <p14:creationId xmlns:p14="http://schemas.microsoft.com/office/powerpoint/2010/main" val="2297481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Accessibility isn’t just about inclusion, it’s also a real </a:t>
            </a:r>
            <a:r>
              <a:rPr lang="en-US" b="1"/>
              <a:t>business opportunity</a:t>
            </a:r>
            <a:r>
              <a:rPr lang="en-US"/>
              <a:t>. It can help reach more users, improve SEO, and reduce development costs in the long run.</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20</a:t>
            </a:fld>
            <a:endParaRPr lang="fr-FR"/>
          </a:p>
        </p:txBody>
      </p:sp>
    </p:spTree>
    <p:extLst>
      <p:ext uri="{BB962C8B-B14F-4D97-AF65-F5344CB8AC3E}">
        <p14:creationId xmlns:p14="http://schemas.microsoft.com/office/powerpoint/2010/main" val="169044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a:t>
            </a:fld>
            <a:endParaRPr lang="fr-BE"/>
          </a:p>
        </p:txBody>
      </p:sp>
    </p:spTree>
    <p:extLst>
      <p:ext uri="{BB962C8B-B14F-4D97-AF65-F5344CB8AC3E}">
        <p14:creationId xmlns:p14="http://schemas.microsoft.com/office/powerpoint/2010/main" val="722281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exercise aims to help participants structure a usability test by filling in each section of the canvas:</a:t>
            </a:r>
            <a:endParaRPr lang="fr-FR"/>
          </a:p>
          <a:p>
            <a:pPr marL="171450" indent="-171450">
              <a:buFont typeface="Arial,Sans-Serif"/>
              <a:buChar char="•"/>
            </a:pPr>
            <a:r>
              <a:rPr lang="en-US" b="1" dirty="0"/>
              <a:t>Prototype to test:</a:t>
            </a:r>
            <a:r>
              <a:rPr lang="en-US" dirty="0"/>
              <a:t> Clarify what will be tested (concept, product, service).</a:t>
            </a:r>
          </a:p>
          <a:p>
            <a:pPr marL="171450" indent="-171450">
              <a:buFont typeface="Arial,Sans-Serif"/>
              <a:buChar char="•"/>
            </a:pPr>
            <a:r>
              <a:rPr lang="en-US" b="1" dirty="0"/>
              <a:t>Strategy &amp; Objectives:</a:t>
            </a:r>
            <a:r>
              <a:rPr lang="en-US" dirty="0"/>
              <a:t> Define the goals of the test and the risks if the test is not conducted.</a:t>
            </a:r>
          </a:p>
          <a:p>
            <a:pPr marL="171450" indent="-171450">
              <a:buFont typeface="Arial,Sans-Serif"/>
              <a:buChar char="•"/>
            </a:pPr>
            <a:r>
              <a:rPr lang="en-US" b="1" dirty="0"/>
              <a:t>Hypotheses:</a:t>
            </a:r>
            <a:r>
              <a:rPr lang="en-US" dirty="0"/>
              <a:t> List the hypotheses to be validated.</a:t>
            </a:r>
          </a:p>
          <a:p>
            <a:pPr marL="171450" indent="-171450">
              <a:buFont typeface="Arial,Sans-Serif"/>
              <a:buChar char="•"/>
            </a:pPr>
            <a:r>
              <a:rPr lang="en-US" b="1" dirty="0"/>
              <a:t>Scenarios &amp; Tasks:</a:t>
            </a:r>
            <a:r>
              <a:rPr lang="en-US" dirty="0"/>
              <a:t> Design the user tasks and test scenarios.</a:t>
            </a:r>
          </a:p>
          <a:p>
            <a:pPr marL="171450" indent="-171450">
              <a:buFont typeface="Arial,Sans-Serif"/>
              <a:buChar char="•"/>
            </a:pPr>
            <a:r>
              <a:rPr lang="en-US" b="1" dirty="0"/>
              <a:t>Participants:</a:t>
            </a:r>
            <a:r>
              <a:rPr lang="en-US" dirty="0"/>
              <a:t> Define the user profile and the number of participants.</a:t>
            </a:r>
          </a:p>
          <a:p>
            <a:pPr marL="171450" indent="-171450">
              <a:buFont typeface="Arial,Sans-Serif"/>
              <a:buChar char="•"/>
            </a:pPr>
            <a:r>
              <a:rPr lang="en-US" b="1" dirty="0"/>
              <a:t>Equipment:</a:t>
            </a:r>
            <a:r>
              <a:rPr lang="en-US" dirty="0"/>
              <a:t> Identify the materials and tools needed.</a:t>
            </a:r>
          </a:p>
          <a:p>
            <a:pPr marL="171450" indent="-171450">
              <a:buFont typeface="Arial,Sans-Serif"/>
              <a:buChar char="•"/>
            </a:pPr>
            <a:r>
              <a:rPr lang="en-US" b="1" dirty="0"/>
              <a:t>Responsibilities:</a:t>
            </a:r>
            <a:r>
              <a:rPr lang="en-US" dirty="0"/>
              <a:t> Clarify the roles of each person involved in the test.</a:t>
            </a:r>
          </a:p>
          <a:p>
            <a:pPr marL="171450" indent="-171450">
              <a:buFont typeface="Arial,Sans-Serif"/>
              <a:buChar char="•"/>
            </a:pPr>
            <a:r>
              <a:rPr lang="en-US" b="1" dirty="0"/>
              <a:t>Location &amp; Dates:</a:t>
            </a:r>
            <a:r>
              <a:rPr lang="en-US" dirty="0"/>
              <a:t> Define where and when the test will take place.</a:t>
            </a:r>
          </a:p>
          <a:p>
            <a:r>
              <a:rPr lang="en-US" dirty="0"/>
              <a:t>At the end of the exercise, participants should share their test plan with the group for discussion.</a:t>
            </a:r>
          </a:p>
          <a:p>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21</a:t>
            </a:fld>
            <a:endParaRPr lang="fr-FR"/>
          </a:p>
        </p:txBody>
      </p:sp>
    </p:spTree>
    <p:extLst>
      <p:ext uri="{BB962C8B-B14F-4D97-AF65-F5344CB8AC3E}">
        <p14:creationId xmlns:p14="http://schemas.microsoft.com/office/powerpoint/2010/main" val="4253712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It is explained here that before conducting user tests, an audit phase will be carried out first because it is less expensive and allows basic problems that would disrupt the user tests to be solved.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22</a:t>
            </a:fld>
            <a:endParaRPr lang="fr-FR"/>
          </a:p>
        </p:txBody>
      </p:sp>
    </p:spTree>
    <p:extLst>
      <p:ext uri="{BB962C8B-B14F-4D97-AF65-F5344CB8AC3E}">
        <p14:creationId xmlns:p14="http://schemas.microsoft.com/office/powerpoint/2010/main" val="94724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five evaluators auditing the digital project, we can address over 75% of the issues related to usability.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23</a:t>
            </a:fld>
            <a:endParaRPr lang="fr-FR"/>
          </a:p>
        </p:txBody>
      </p:sp>
    </p:spTree>
    <p:extLst>
      <p:ext uri="{BB962C8B-B14F-4D97-AF65-F5344CB8AC3E}">
        <p14:creationId xmlns:p14="http://schemas.microsoft.com/office/powerpoint/2010/main" val="122441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we introduce Nielsen's heuristics. By checking these points, we'll be able to fix quite a few issues.  </a:t>
            </a:r>
            <a:r>
              <a:rPr lang="en-US" dirty="0">
                <a:hlinkClick r:id="rId3"/>
              </a:rPr>
              <a:t>https://www.nngroup.com/articles/ten-usability-heuristics/</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24</a:t>
            </a:fld>
            <a:endParaRPr lang="fr-FR"/>
          </a:p>
        </p:txBody>
      </p:sp>
    </p:spTree>
    <p:extLst>
      <p:ext uri="{BB962C8B-B14F-4D97-AF65-F5344CB8AC3E}">
        <p14:creationId xmlns:p14="http://schemas.microsoft.com/office/powerpoint/2010/main" val="2274484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 an exercise, learners are asked to fill in the first two boxes on the far left.  Continuation of slide 18 (</a:t>
            </a:r>
            <a:r>
              <a:rPr lang="en-US" sz="1200" b="1" dirty="0">
                <a:solidFill>
                  <a:srgbClr val="222222"/>
                </a:solidFill>
                <a:latin typeface="Bahnschrift"/>
                <a:ea typeface="+mn-lt"/>
                <a:cs typeface="+mn-lt"/>
              </a:rPr>
              <a:t>Do It Yourself</a:t>
            </a:r>
            <a:r>
              <a:rPr lang="en-US" sz="1200" dirty="0">
                <a:solidFill>
                  <a:srgbClr val="222222"/>
                </a:solidFill>
                <a:latin typeface="Bahnschrift"/>
                <a:ea typeface="+mn-lt"/>
                <a:cs typeface="+mn-lt"/>
              </a:rPr>
              <a:t> context)</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25</a:t>
            </a:fld>
            <a:endParaRPr lang="fr-FR"/>
          </a:p>
        </p:txBody>
      </p:sp>
    </p:spTree>
    <p:extLst>
      <p:ext uri="{BB962C8B-B14F-4D97-AF65-F5344CB8AC3E}">
        <p14:creationId xmlns:p14="http://schemas.microsoft.com/office/powerpoint/2010/main" val="2590279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Before launching user tests, we of course need to recruit users. We rely on Personas, which is why we completed the </a:t>
            </a:r>
            <a:r>
              <a:rPr lang="en-US" dirty="0" err="1"/>
              <a:t>uniC</a:t>
            </a:r>
            <a:r>
              <a:rPr lang="en-US" dirty="0"/>
              <a:t> Canvas earlier.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27</a:t>
            </a:fld>
            <a:endParaRPr lang="fr-FR"/>
          </a:p>
        </p:txBody>
      </p:sp>
    </p:spTree>
    <p:extLst>
      <p:ext uri="{BB962C8B-B14F-4D97-AF65-F5344CB8AC3E}">
        <p14:creationId xmlns:p14="http://schemas.microsoft.com/office/powerpoint/2010/main" val="1703869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DC08C-BDD6-4B3D-2CD2-5CE027D9E7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20D008-2A97-CCC8-87FD-5B83A0A18F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F1A2F8D-402F-31B3-ABAB-67F6371124E2}"/>
              </a:ext>
            </a:extLst>
          </p:cNvPr>
          <p:cNvSpPr>
            <a:spLocks noGrp="1"/>
          </p:cNvSpPr>
          <p:nvPr>
            <p:ph type="body" idx="1"/>
          </p:nvPr>
        </p:nvSpPr>
        <p:spPr/>
        <p:txBody>
          <a:bodyPr/>
          <a:lstStyle/>
          <a:p>
            <a:r>
              <a:rPr lang="en-US" dirty="0"/>
              <a:t>Recording is an important element for reviewing and analyzing the test in greater depth. Of course, this recording must be approved by the user. </a:t>
            </a:r>
            <a:endParaRPr lang="fr-FR" dirty="0"/>
          </a:p>
        </p:txBody>
      </p:sp>
      <p:sp>
        <p:nvSpPr>
          <p:cNvPr id="4" name="Espace réservé du numéro de diapositive 3">
            <a:extLst>
              <a:ext uri="{FF2B5EF4-FFF2-40B4-BE49-F238E27FC236}">
                <a16:creationId xmlns:a16="http://schemas.microsoft.com/office/drawing/2014/main" id="{D5E258AE-93CC-0BF3-0379-57CE6F283724}"/>
              </a:ext>
            </a:extLst>
          </p:cNvPr>
          <p:cNvSpPr>
            <a:spLocks noGrp="1"/>
          </p:cNvSpPr>
          <p:nvPr>
            <p:ph type="sldNum" sz="quarter" idx="5"/>
          </p:nvPr>
        </p:nvSpPr>
        <p:spPr/>
        <p:txBody>
          <a:bodyPr/>
          <a:lstStyle/>
          <a:p>
            <a:fld id="{C082528A-504D-42C8-8112-D4335BF0C069}" type="slidenum">
              <a:rPr lang="fr-FR"/>
              <a:t>28</a:t>
            </a:fld>
            <a:endParaRPr lang="fr-FR"/>
          </a:p>
        </p:txBody>
      </p:sp>
    </p:spTree>
    <p:extLst>
      <p:ext uri="{BB962C8B-B14F-4D97-AF65-F5344CB8AC3E}">
        <p14:creationId xmlns:p14="http://schemas.microsoft.com/office/powerpoint/2010/main" val="2235522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What to do during a user test? Measure as many things as possible. Give the user time. Ask them to think out loud. Listen to the user. Be very specific in the tasks. Calm the user. Provide them with context.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29</a:t>
            </a:fld>
            <a:endParaRPr lang="fr-FR"/>
          </a:p>
        </p:txBody>
      </p:sp>
    </p:spTree>
    <p:extLst>
      <p:ext uri="{BB962C8B-B14F-4D97-AF65-F5344CB8AC3E}">
        <p14:creationId xmlns:p14="http://schemas.microsoft.com/office/powerpoint/2010/main" val="2172479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we show the setup for classic tests. You see a laptop in the center that will be used by the participant. On the right, there's a laptop for the examiner along with an extra monitor. The extra monitor allows viewing what the participant is doing without having to lean over their screen. The examiner's laptop is for taking notes. Additionally, in this setup, there's a one-way mirror, meaning an invisible mirror behind which other observers are positioned.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30</a:t>
            </a:fld>
            <a:endParaRPr lang="fr-FR"/>
          </a:p>
        </p:txBody>
      </p:sp>
    </p:spTree>
    <p:extLst>
      <p:ext uri="{BB962C8B-B14F-4D97-AF65-F5344CB8AC3E}">
        <p14:creationId xmlns:p14="http://schemas.microsoft.com/office/powerpoint/2010/main" val="835120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 chart for observing facial eyebrows is presented. The most important aspect is the frown, as it either indicates that the person doesn't understand or that they are very interested.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31</a:t>
            </a:fld>
            <a:endParaRPr lang="fr-FR"/>
          </a:p>
        </p:txBody>
      </p:sp>
    </p:spTree>
    <p:extLst>
      <p:ext uri="{BB962C8B-B14F-4D97-AF65-F5344CB8AC3E}">
        <p14:creationId xmlns:p14="http://schemas.microsoft.com/office/powerpoint/2010/main" val="142778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Here, we introduce the concept of user testing. To introduce this concept, we rely on the video that shows user tests using fruits.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4</a:t>
            </a:fld>
            <a:endParaRPr lang="fr-FR"/>
          </a:p>
        </p:txBody>
      </p:sp>
    </p:spTree>
    <p:extLst>
      <p:ext uri="{BB962C8B-B14F-4D97-AF65-F5344CB8AC3E}">
        <p14:creationId xmlns:p14="http://schemas.microsoft.com/office/powerpoint/2010/main" val="1449414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slide illustrates an example of a </a:t>
            </a:r>
            <a:r>
              <a:rPr lang="en-US" b="1" dirty="0"/>
              <a:t>remote usability test</a:t>
            </a:r>
            <a:r>
              <a:rPr lang="en-US" dirty="0"/>
              <a:t> conducted via a web meeting tool (Teams, Zoom, Google Meet, etc.) with </a:t>
            </a:r>
            <a:r>
              <a:rPr lang="en-US" b="1" dirty="0"/>
              <a:t>screen sharing and webcam</a:t>
            </a:r>
            <a:r>
              <a:rPr lang="en-US" dirty="0"/>
              <a:t>.</a:t>
            </a:r>
            <a:endParaRPr lang="fr-FR" dirty="0"/>
          </a:p>
          <a:p>
            <a:r>
              <a:rPr lang="en-US" dirty="0"/>
              <a:t>This setup allows participants to perform tasks on their own device while the facilitator observes both the screen and the participant's facial expressions and body language through the webcam.</a:t>
            </a:r>
            <a:br>
              <a:rPr lang="en-US" dirty="0">
                <a:cs typeface="+mn-lt"/>
              </a:rPr>
            </a:br>
            <a:r>
              <a:rPr lang="en-US" dirty="0"/>
              <a:t> The webcam is important because it helps:</a:t>
            </a:r>
            <a:endParaRPr lang="fr-FR" dirty="0"/>
          </a:p>
          <a:p>
            <a:pPr marL="285750" indent="-285750">
              <a:buFont typeface="Arial"/>
              <a:buChar char="•"/>
            </a:pPr>
            <a:r>
              <a:rPr lang="en-US" b="1" dirty="0"/>
              <a:t>Capture non-verbal reactions</a:t>
            </a:r>
            <a:r>
              <a:rPr lang="en-US" dirty="0"/>
              <a:t> (confusion, frustration, satisfaction).</a:t>
            </a:r>
            <a:endParaRPr lang="fr-FR" dirty="0"/>
          </a:p>
          <a:p>
            <a:pPr marL="285750" indent="-285750">
              <a:buFont typeface="Arial"/>
              <a:buChar char="•"/>
            </a:pPr>
            <a:r>
              <a:rPr lang="en-US" b="1" dirty="0"/>
              <a:t>Create a more natural and human interaction</a:t>
            </a:r>
            <a:r>
              <a:rPr lang="en-US" dirty="0"/>
              <a:t> despite the distance.</a:t>
            </a:r>
            <a:endParaRPr lang="fr-FR" dirty="0"/>
          </a:p>
          <a:p>
            <a:pPr marL="285750" indent="-285750">
              <a:buFont typeface="Arial"/>
              <a:buChar char="•"/>
            </a:pPr>
            <a:r>
              <a:rPr lang="en-US" b="1" dirty="0"/>
              <a:t>Identify moments of hesitation or discomfort</a:t>
            </a:r>
            <a:r>
              <a:rPr lang="en-US" dirty="0"/>
              <a:t> that might not be visible through screen sharing alone.</a:t>
            </a:r>
            <a:endParaRPr lang="fr-FR" dirty="0"/>
          </a:p>
          <a:p>
            <a:r>
              <a:rPr lang="en-US" dirty="0"/>
              <a:t>Remote testing is useful when participants are geographically dispersed or when in-person testing is not possible.</a:t>
            </a:r>
            <a:endParaRPr lang="fr-FR" dirty="0"/>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33</a:t>
            </a:fld>
            <a:endParaRPr lang="fr-FR"/>
          </a:p>
        </p:txBody>
      </p:sp>
    </p:spTree>
    <p:extLst>
      <p:ext uri="{BB962C8B-B14F-4D97-AF65-F5344CB8AC3E}">
        <p14:creationId xmlns:p14="http://schemas.microsoft.com/office/powerpoint/2010/main" val="3008809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is possible to conduct unmoderated online tests, meaning the user will perform tasks without an evaluator present. </a:t>
            </a:r>
            <a:r>
              <a:rPr lang="en-US"/>
              <a:t>The advantage is that the user can take the test whenever they want.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34</a:t>
            </a:fld>
            <a:endParaRPr lang="fr-FR"/>
          </a:p>
        </p:txBody>
      </p:sp>
    </p:spTree>
    <p:extLst>
      <p:ext uri="{BB962C8B-B14F-4D97-AF65-F5344CB8AC3E}">
        <p14:creationId xmlns:p14="http://schemas.microsoft.com/office/powerpoint/2010/main" val="71524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Guerrilla testing involves creating a brief test protocol and heading straight out to recruit users in the field. The main advantages are speed and low cost, but the downside is reduced precision.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36</a:t>
            </a:fld>
            <a:endParaRPr lang="fr-FR"/>
          </a:p>
        </p:txBody>
      </p:sp>
    </p:spTree>
    <p:extLst>
      <p:ext uri="{BB962C8B-B14F-4D97-AF65-F5344CB8AC3E}">
        <p14:creationId xmlns:p14="http://schemas.microsoft.com/office/powerpoint/2010/main" val="26170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a sample photo from a guerrilla test conducted in the Brussels metro. We (Anaïs Digital – </a:t>
            </a:r>
            <a:r>
              <a:rPr lang="en-US" dirty="0" err="1"/>
              <a:t>Jems</a:t>
            </a:r>
            <a:r>
              <a:rPr lang="en-US" dirty="0"/>
              <a:t>) had an observer and an interviewer. The test lasted about 15 minutes.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37</a:t>
            </a:fld>
            <a:endParaRPr lang="fr-FR"/>
          </a:p>
        </p:txBody>
      </p:sp>
    </p:spTree>
    <p:extLst>
      <p:ext uri="{BB962C8B-B14F-4D97-AF65-F5344CB8AC3E}">
        <p14:creationId xmlns:p14="http://schemas.microsoft.com/office/powerpoint/2010/main" val="1927060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use of neuroscience in user testing adds a scientific perspective to the tests. Various tracking techniques are employed, such as eye tracking, facial analysis, skin conductance, and heart rate. All this biometric information tells us about emotional intensity, gaze at the screen, and more.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39</a:t>
            </a:fld>
            <a:endParaRPr lang="fr-FR"/>
          </a:p>
        </p:txBody>
      </p:sp>
    </p:spTree>
    <p:extLst>
      <p:ext uri="{BB962C8B-B14F-4D97-AF65-F5344CB8AC3E}">
        <p14:creationId xmlns:p14="http://schemas.microsoft.com/office/powerpoint/2010/main" val="2442508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Eye tracking is commonly used in user testing. It allows us to objectively analyze where the user focuses on the screen and identify the areas that are most viewed versus those that are overlooked. It also enables tracking the path of the eye across the screen.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40</a:t>
            </a:fld>
            <a:endParaRPr lang="fr-FR"/>
          </a:p>
        </p:txBody>
      </p:sp>
    </p:spTree>
    <p:extLst>
      <p:ext uri="{BB962C8B-B14F-4D97-AF65-F5344CB8AC3E}">
        <p14:creationId xmlns:p14="http://schemas.microsoft.com/office/powerpoint/2010/main" val="3041867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are examples of eye tracking, visible areas, and eye movement paths across the screen.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41</a:t>
            </a:fld>
            <a:endParaRPr lang="fr-FR"/>
          </a:p>
        </p:txBody>
      </p:sp>
    </p:spTree>
    <p:extLst>
      <p:ext uri="{BB962C8B-B14F-4D97-AF65-F5344CB8AC3E}">
        <p14:creationId xmlns:p14="http://schemas.microsoft.com/office/powerpoint/2010/main" val="2052251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t>Eye-tracking helps analyze:</a:t>
            </a:r>
            <a:endParaRPr lang="fr-FR"/>
          </a:p>
          <a:p>
            <a:pPr marL="285750" indent="-285750">
              <a:buFont typeface="Arial"/>
              <a:buChar char="•"/>
            </a:pPr>
            <a:r>
              <a:rPr lang="en-US"/>
              <a:t>Why participants struggled to complete a task.</a:t>
            </a:r>
            <a:endParaRPr lang="fr-FR"/>
          </a:p>
          <a:p>
            <a:pPr marL="285750" indent="-285750">
              <a:buFont typeface="Arial"/>
              <a:buChar char="•"/>
            </a:pPr>
            <a:r>
              <a:rPr lang="en-US"/>
              <a:t>Where participants expected to find certain elements.</a:t>
            </a:r>
            <a:endParaRPr lang="fr-FR"/>
          </a:p>
          <a:p>
            <a:pPr marL="285750" indent="-285750">
              <a:buFont typeface="Arial"/>
              <a:buChar char="•"/>
            </a:pPr>
            <a:r>
              <a:rPr lang="en-US"/>
              <a:t>Whether participants noticed a particular element—such as a link, button, advertisement, or newly added UI feature.</a:t>
            </a:r>
            <a:endParaRPr lang="fr-FR"/>
          </a:p>
          <a:p>
            <a:pPr marL="285750" indent="-285750">
              <a:buFont typeface="Arial"/>
              <a:buChar char="•"/>
            </a:pPr>
            <a:r>
              <a:rPr lang="en-US"/>
              <a:t>Whether certain elements are distracting in a negative way.</a:t>
            </a:r>
            <a:endParaRPr lang="fr-FR"/>
          </a:p>
          <a:p>
            <a:pPr marL="285750" indent="-285750">
              <a:buFont typeface="Arial"/>
              <a:buChar char="•"/>
            </a:pPr>
            <a:r>
              <a:rPr lang="en-US"/>
              <a:t>How effectively a design guides participants in completing their tasks.</a:t>
            </a:r>
            <a:endParaRPr lang="fr-FR"/>
          </a:p>
          <a:p>
            <a:pPr marL="285750" indent="-285750">
              <a:buFont typeface="Arial"/>
              <a:buChar char="•"/>
            </a:pPr>
            <a:r>
              <a:rPr lang="en-US"/>
              <a:t>If there are differences in task performance between user groups (e.g., new vs. experienced users).</a:t>
            </a:r>
            <a:endParaRPr lang="fr-FR"/>
          </a:p>
          <a:p>
            <a:pPr marL="285750" indent="-285750">
              <a:buFont typeface="Arial"/>
              <a:buChar char="•"/>
            </a:pPr>
            <a:r>
              <a:rPr lang="en-US"/>
              <a:t>What content participants read (articles, instructions, contextual help, error messages).</a:t>
            </a:r>
            <a:endParaRPr lang="fr-FR"/>
          </a:p>
          <a:p>
            <a:pPr marL="285750" indent="-285750">
              <a:buFont typeface="Arial"/>
              <a:buChar char="•"/>
            </a:pPr>
            <a:r>
              <a:rPr lang="en-US"/>
              <a:t>How participants process information—by reading details or scanning.</a:t>
            </a:r>
            <a:endParaRPr lang="fr-FR"/>
          </a:p>
          <a:p>
            <a:pPr marL="285750" indent="-285750">
              <a:buFont typeface="Arial"/>
              <a:buChar char="•"/>
            </a:pPr>
            <a:r>
              <a:rPr lang="en-US"/>
              <a:t>Whether a specific design is more effective than another in terms of user experience or business objectives.</a:t>
            </a:r>
            <a:endParaRPr lang="fr-FR"/>
          </a:p>
          <a:p>
            <a:endParaRPr lang="en-US">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42</a:t>
            </a:fld>
            <a:endParaRPr lang="fr-FR"/>
          </a:p>
        </p:txBody>
      </p:sp>
    </p:spTree>
    <p:extLst>
      <p:ext uri="{BB962C8B-B14F-4D97-AF65-F5344CB8AC3E}">
        <p14:creationId xmlns:p14="http://schemas.microsoft.com/office/powerpoint/2010/main" val="128786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Light tracking can highlight the areas viewed by the user. In this example, we see the importance of mirror neurons. The user's gaze mimics the gaze of the person in the illustration. The illustration should be flipped to guide the user's gaze towards the text and the main message.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43</a:t>
            </a:fld>
            <a:endParaRPr lang="fr-FR"/>
          </a:p>
        </p:txBody>
      </p:sp>
    </p:spTree>
    <p:extLst>
      <p:ext uri="{BB962C8B-B14F-4D97-AF65-F5344CB8AC3E}">
        <p14:creationId xmlns:p14="http://schemas.microsoft.com/office/powerpoint/2010/main" val="4216800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 ask the learners here to complete the middle column with the participants and equipment, as well as the far-right column with the responsibilities, locations, and dates. Continuation of slide 18 and 24 (</a:t>
            </a:r>
            <a:r>
              <a:rPr lang="en-US" sz="1200" b="1" dirty="0">
                <a:solidFill>
                  <a:srgbClr val="222222"/>
                </a:solidFill>
                <a:latin typeface="Bahnschrift"/>
                <a:ea typeface="+mn-lt"/>
                <a:cs typeface="+mn-lt"/>
              </a:rPr>
              <a:t>Do It Yourself</a:t>
            </a:r>
            <a:r>
              <a:rPr lang="en-US" sz="1200" dirty="0">
                <a:solidFill>
                  <a:srgbClr val="222222"/>
                </a:solidFill>
                <a:latin typeface="Bahnschrift"/>
                <a:ea typeface="+mn-lt"/>
                <a:cs typeface="+mn-lt"/>
              </a:rPr>
              <a:t> context)</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44</a:t>
            </a:fld>
            <a:endParaRPr lang="fr-FR"/>
          </a:p>
        </p:txBody>
      </p:sp>
    </p:spTree>
    <p:extLst>
      <p:ext uri="{BB962C8B-B14F-4D97-AF65-F5344CB8AC3E}">
        <p14:creationId xmlns:p14="http://schemas.microsoft.com/office/powerpoint/2010/main" val="4287227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We're debriefing here on the video we watched about user testing with fruits.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5</a:t>
            </a:fld>
            <a:endParaRPr lang="fr-FR"/>
          </a:p>
        </p:txBody>
      </p:sp>
    </p:spTree>
    <p:extLst>
      <p:ext uri="{BB962C8B-B14F-4D97-AF65-F5344CB8AC3E}">
        <p14:creationId xmlns:p14="http://schemas.microsoft.com/office/powerpoint/2010/main" val="2279022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779E1-B2CE-954F-ADD4-0110C6F202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839432-F86B-0FE8-D3FD-F9BFA4CCECC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20EDEF4-568E-E127-CB00-FDC83325F9A8}"/>
              </a:ext>
            </a:extLst>
          </p:cNvPr>
          <p:cNvSpPr>
            <a:spLocks noGrp="1"/>
          </p:cNvSpPr>
          <p:nvPr>
            <p:ph type="body" idx="1"/>
          </p:nvPr>
        </p:nvSpPr>
        <p:spPr/>
        <p:txBody>
          <a:bodyPr/>
          <a:lstStyle/>
          <a:p>
            <a:endParaRPr lang="en-US">
              <a:ea typeface="Calibri"/>
              <a:cs typeface="Calibri"/>
            </a:endParaRPr>
          </a:p>
        </p:txBody>
      </p:sp>
      <p:sp>
        <p:nvSpPr>
          <p:cNvPr id="4" name="Espace réservé du numéro de diapositive 3">
            <a:extLst>
              <a:ext uri="{FF2B5EF4-FFF2-40B4-BE49-F238E27FC236}">
                <a16:creationId xmlns:a16="http://schemas.microsoft.com/office/drawing/2014/main" id="{E3C00B28-6D33-5D8F-896C-45BDBFA10327}"/>
              </a:ext>
            </a:extLst>
          </p:cNvPr>
          <p:cNvSpPr>
            <a:spLocks noGrp="1"/>
          </p:cNvSpPr>
          <p:nvPr>
            <p:ph type="sldNum" sz="quarter" idx="5"/>
          </p:nvPr>
        </p:nvSpPr>
        <p:spPr/>
        <p:txBody>
          <a:bodyPr/>
          <a:lstStyle/>
          <a:p>
            <a:fld id="{C082528A-504D-42C8-8112-D4335BF0C069}" type="slidenum">
              <a:rPr lang="fr-FR"/>
              <a:t>45</a:t>
            </a:fld>
            <a:endParaRPr lang="fr-FR"/>
          </a:p>
        </p:txBody>
      </p:sp>
    </p:spTree>
    <p:extLst>
      <p:ext uri="{BB962C8B-B14F-4D97-AF65-F5344CB8AC3E}">
        <p14:creationId xmlns:p14="http://schemas.microsoft.com/office/powerpoint/2010/main" val="358542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this section, we will finish completing the test plan, then draft the test protocol. We should end with a dry run, which means testing the protocol.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46</a:t>
            </a:fld>
            <a:endParaRPr lang="fr-FR"/>
          </a:p>
        </p:txBody>
      </p:sp>
    </p:spTree>
    <p:extLst>
      <p:ext uri="{BB962C8B-B14F-4D97-AF65-F5344CB8AC3E}">
        <p14:creationId xmlns:p14="http://schemas.microsoft.com/office/powerpoint/2010/main" val="3339929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present the four main stages of a user test. It begins with an introduction, followed by the user executing test scenarios. Then, a standardized questionnaire is used, and finally, we debrief with the user about how the test went.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47</a:t>
            </a:fld>
            <a:endParaRPr lang="fr-FR"/>
          </a:p>
        </p:txBody>
      </p:sp>
    </p:spTree>
    <p:extLst>
      <p:ext uri="{BB962C8B-B14F-4D97-AF65-F5344CB8AC3E}">
        <p14:creationId xmlns:p14="http://schemas.microsoft.com/office/powerpoint/2010/main" val="2629988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purpose of the introduction in a user test is to reassure the participant, explain how the process will unfold, and remind them that it’s the system being tested, not the user.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48</a:t>
            </a:fld>
            <a:endParaRPr lang="fr-FR"/>
          </a:p>
        </p:txBody>
      </p:sp>
    </p:spTree>
    <p:extLst>
      <p:ext uri="{BB962C8B-B14F-4D97-AF65-F5344CB8AC3E}">
        <p14:creationId xmlns:p14="http://schemas.microsoft.com/office/powerpoint/2010/main" val="2931369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919D-062C-FFBB-D95F-643BC23F634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4E88EA-9A09-A312-CAD5-F3DA624F48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5677D88-1916-69AC-B598-69E284F51272}"/>
              </a:ext>
            </a:extLst>
          </p:cNvPr>
          <p:cNvSpPr>
            <a:spLocks noGrp="1"/>
          </p:cNvSpPr>
          <p:nvPr>
            <p:ph type="body" idx="1"/>
          </p:nvPr>
        </p:nvSpPr>
        <p:spPr/>
        <p:txBody>
          <a:bodyPr/>
          <a:lstStyle/>
          <a:p>
            <a:r>
              <a:rPr lang="en-US" dirty="0"/>
              <a:t>We're setting everything up so the test goes as naturally as possible. </a:t>
            </a:r>
            <a:endParaRPr lang="fr-FR" dirty="0"/>
          </a:p>
        </p:txBody>
      </p:sp>
      <p:sp>
        <p:nvSpPr>
          <p:cNvPr id="4" name="Espace réservé du numéro de diapositive 3">
            <a:extLst>
              <a:ext uri="{FF2B5EF4-FFF2-40B4-BE49-F238E27FC236}">
                <a16:creationId xmlns:a16="http://schemas.microsoft.com/office/drawing/2014/main" id="{96F845EC-E66B-9256-33ED-E7B46AD6DF19}"/>
              </a:ext>
            </a:extLst>
          </p:cNvPr>
          <p:cNvSpPr>
            <a:spLocks noGrp="1"/>
          </p:cNvSpPr>
          <p:nvPr>
            <p:ph type="sldNum" sz="quarter" idx="5"/>
          </p:nvPr>
        </p:nvSpPr>
        <p:spPr/>
        <p:txBody>
          <a:bodyPr/>
          <a:lstStyle/>
          <a:p>
            <a:fld id="{C082528A-504D-42C8-8112-D4335BF0C069}" type="slidenum">
              <a:rPr lang="fr-FR"/>
              <a:t>49</a:t>
            </a:fld>
            <a:endParaRPr lang="fr-FR"/>
          </a:p>
        </p:txBody>
      </p:sp>
    </p:spTree>
    <p:extLst>
      <p:ext uri="{BB962C8B-B14F-4D97-AF65-F5344CB8AC3E}">
        <p14:creationId xmlns:p14="http://schemas.microsoft.com/office/powerpoint/2010/main" val="3022954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E265-F74F-1199-44ED-AB514F2FE0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B2C9CB8-309F-7E3A-B79C-4ACC2EE52AF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F65C19-C191-7ABD-5D38-A34BC68FC045}"/>
              </a:ext>
            </a:extLst>
          </p:cNvPr>
          <p:cNvSpPr>
            <a:spLocks noGrp="1"/>
          </p:cNvSpPr>
          <p:nvPr>
            <p:ph type="body" idx="1"/>
          </p:nvPr>
        </p:nvSpPr>
        <p:spPr/>
        <p:txBody>
          <a:bodyPr/>
          <a:lstStyle/>
          <a:p>
            <a:r>
              <a:rPr lang="en-US" dirty="0"/>
              <a:t>Here's an example of an introduction one might use for a user test. </a:t>
            </a:r>
            <a:endParaRPr lang="fr-FR" dirty="0"/>
          </a:p>
        </p:txBody>
      </p:sp>
      <p:sp>
        <p:nvSpPr>
          <p:cNvPr id="4" name="Espace réservé du numéro de diapositive 3">
            <a:extLst>
              <a:ext uri="{FF2B5EF4-FFF2-40B4-BE49-F238E27FC236}">
                <a16:creationId xmlns:a16="http://schemas.microsoft.com/office/drawing/2014/main" id="{013BA301-61BB-B82D-F359-D7D1CEF06497}"/>
              </a:ext>
            </a:extLst>
          </p:cNvPr>
          <p:cNvSpPr>
            <a:spLocks noGrp="1"/>
          </p:cNvSpPr>
          <p:nvPr>
            <p:ph type="sldNum" sz="quarter" idx="5"/>
          </p:nvPr>
        </p:nvSpPr>
        <p:spPr/>
        <p:txBody>
          <a:bodyPr/>
          <a:lstStyle/>
          <a:p>
            <a:fld id="{C082528A-504D-42C8-8112-D4335BF0C069}" type="slidenum">
              <a:rPr lang="fr-FR"/>
              <a:t>50</a:t>
            </a:fld>
            <a:endParaRPr lang="fr-FR"/>
          </a:p>
        </p:txBody>
      </p:sp>
    </p:spTree>
    <p:extLst>
      <p:ext uri="{BB962C8B-B14F-4D97-AF65-F5344CB8AC3E}">
        <p14:creationId xmlns:p14="http://schemas.microsoft.com/office/powerpoint/2010/main" val="1755138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Next, we move on to the task scenario that the user will need to complete.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51</a:t>
            </a:fld>
            <a:endParaRPr lang="fr-FR"/>
          </a:p>
        </p:txBody>
      </p:sp>
    </p:spTree>
    <p:extLst>
      <p:ext uri="{BB962C8B-B14F-4D97-AF65-F5344CB8AC3E}">
        <p14:creationId xmlns:p14="http://schemas.microsoft.com/office/powerpoint/2010/main" val="458228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D3F53-14EB-1594-8827-6AA7453FBDE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F4D53DD-EF0E-DCF9-C0D7-87B7D1671FA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B93D590-3EB6-E133-7F9D-71B187F326AD}"/>
              </a:ext>
            </a:extLst>
          </p:cNvPr>
          <p:cNvSpPr>
            <a:spLocks noGrp="1"/>
          </p:cNvSpPr>
          <p:nvPr>
            <p:ph type="body" idx="1"/>
          </p:nvPr>
        </p:nvSpPr>
        <p:spPr/>
        <p:txBody>
          <a:bodyPr/>
          <a:lstStyle/>
          <a:p>
            <a:r>
              <a:rPr lang="en-US"/>
              <a:t>Next, we move on to the task scenario that the user will need to complete. </a:t>
            </a:r>
            <a:endParaRPr lang="fr-FR"/>
          </a:p>
        </p:txBody>
      </p:sp>
      <p:sp>
        <p:nvSpPr>
          <p:cNvPr id="4" name="Espace réservé du numéro de diapositive 3">
            <a:extLst>
              <a:ext uri="{FF2B5EF4-FFF2-40B4-BE49-F238E27FC236}">
                <a16:creationId xmlns:a16="http://schemas.microsoft.com/office/drawing/2014/main" id="{1150EA6D-58EC-B45C-F406-BB510FA40D3B}"/>
              </a:ext>
            </a:extLst>
          </p:cNvPr>
          <p:cNvSpPr>
            <a:spLocks noGrp="1"/>
          </p:cNvSpPr>
          <p:nvPr>
            <p:ph type="sldNum" sz="quarter" idx="5"/>
          </p:nvPr>
        </p:nvSpPr>
        <p:spPr/>
        <p:txBody>
          <a:bodyPr/>
          <a:lstStyle/>
          <a:p>
            <a:fld id="{C082528A-504D-42C8-8112-D4335BF0C069}" type="slidenum">
              <a:rPr lang="fr-FR"/>
              <a:t>52</a:t>
            </a:fld>
            <a:endParaRPr lang="fr-FR"/>
          </a:p>
        </p:txBody>
      </p:sp>
    </p:spTree>
    <p:extLst>
      <p:ext uri="{BB962C8B-B14F-4D97-AF65-F5344CB8AC3E}">
        <p14:creationId xmlns:p14="http://schemas.microsoft.com/office/powerpoint/2010/main" val="27007943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2CB53-1644-F32E-0E3F-3590A0D1984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32871E-FB0A-44FC-A766-367417AAA6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2DD5E6B-075C-873E-E688-8CE5568A5292}"/>
              </a:ext>
            </a:extLst>
          </p:cNvPr>
          <p:cNvSpPr>
            <a:spLocks noGrp="1"/>
          </p:cNvSpPr>
          <p:nvPr>
            <p:ph type="body" idx="1"/>
          </p:nvPr>
        </p:nvSpPr>
        <p:spPr/>
        <p:txBody>
          <a:bodyPr/>
          <a:lstStyle/>
          <a:p>
            <a:r>
              <a:rPr lang="en-US"/>
              <a:t>Here are some tips and tricks for writing relevant scripts. </a:t>
            </a:r>
            <a:endParaRPr lang="fr-FR"/>
          </a:p>
        </p:txBody>
      </p:sp>
      <p:sp>
        <p:nvSpPr>
          <p:cNvPr id="4" name="Espace réservé du numéro de diapositive 3">
            <a:extLst>
              <a:ext uri="{FF2B5EF4-FFF2-40B4-BE49-F238E27FC236}">
                <a16:creationId xmlns:a16="http://schemas.microsoft.com/office/drawing/2014/main" id="{A4996972-1066-E7C0-1A66-5D6CFB494A9C}"/>
              </a:ext>
            </a:extLst>
          </p:cNvPr>
          <p:cNvSpPr>
            <a:spLocks noGrp="1"/>
          </p:cNvSpPr>
          <p:nvPr>
            <p:ph type="sldNum" sz="quarter" idx="5"/>
          </p:nvPr>
        </p:nvSpPr>
        <p:spPr/>
        <p:txBody>
          <a:bodyPr/>
          <a:lstStyle/>
          <a:p>
            <a:fld id="{C082528A-504D-42C8-8112-D4335BF0C069}" type="slidenum">
              <a:rPr lang="fr-FR"/>
              <a:t>53</a:t>
            </a:fld>
            <a:endParaRPr lang="fr-FR"/>
          </a:p>
        </p:txBody>
      </p:sp>
    </p:spTree>
    <p:extLst>
      <p:ext uri="{BB962C8B-B14F-4D97-AF65-F5344CB8AC3E}">
        <p14:creationId xmlns:p14="http://schemas.microsoft.com/office/powerpoint/2010/main" val="609057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Of course, we make sure that beyond just carrying out the scenario, we take note of the entire test environment, non-verbal observations, and so on.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54</a:t>
            </a:fld>
            <a:endParaRPr lang="fr-FR"/>
          </a:p>
        </p:txBody>
      </p:sp>
    </p:spTree>
    <p:extLst>
      <p:ext uri="{BB962C8B-B14F-4D97-AF65-F5344CB8AC3E}">
        <p14:creationId xmlns:p14="http://schemas.microsoft.com/office/powerpoint/2010/main" val="3288910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purpose of this slide is to explain the main principles related to user feedback. We will discuss what personas are and what user feedback entails.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6</a:t>
            </a:fld>
            <a:endParaRPr lang="fr-FR"/>
          </a:p>
        </p:txBody>
      </p:sp>
    </p:spTree>
    <p:extLst>
      <p:ext uri="{BB962C8B-B14F-4D97-AF65-F5344CB8AC3E}">
        <p14:creationId xmlns:p14="http://schemas.microsoft.com/office/powerpoint/2010/main" val="1242006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are two example scenarios.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55</a:t>
            </a:fld>
            <a:endParaRPr lang="fr-FR"/>
          </a:p>
        </p:txBody>
      </p:sp>
    </p:spTree>
    <p:extLst>
      <p:ext uri="{BB962C8B-B14F-4D97-AF65-F5344CB8AC3E}">
        <p14:creationId xmlns:p14="http://schemas.microsoft.com/office/powerpoint/2010/main" val="2820612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DF125-752E-D9CB-058D-76CB74D6FE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7E82EAB-D9E4-D285-2F88-4CD66BA6CB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5FCB2A8-5C54-97FD-0A21-49485B70D6E3}"/>
              </a:ext>
            </a:extLst>
          </p:cNvPr>
          <p:cNvSpPr>
            <a:spLocks noGrp="1"/>
          </p:cNvSpPr>
          <p:nvPr>
            <p:ph type="body" idx="1"/>
          </p:nvPr>
        </p:nvSpPr>
        <p:spPr/>
        <p:txBody>
          <a:bodyPr/>
          <a:lstStyle/>
          <a:p>
            <a:r>
              <a:rPr lang="en-US" dirty="0"/>
              <a:t>We can also use specific scenarios like the five-second test. to be done in class.  Choose a user screen you want, show it  for 5 seconds to your classmate. </a:t>
            </a:r>
            <a:endParaRPr lang="fr-FR" dirty="0"/>
          </a:p>
        </p:txBody>
      </p:sp>
      <p:sp>
        <p:nvSpPr>
          <p:cNvPr id="4" name="Espace réservé du numéro de diapositive 3">
            <a:extLst>
              <a:ext uri="{FF2B5EF4-FFF2-40B4-BE49-F238E27FC236}">
                <a16:creationId xmlns:a16="http://schemas.microsoft.com/office/drawing/2014/main" id="{D00937D6-C51F-792D-4A83-D27327448E5B}"/>
              </a:ext>
            </a:extLst>
          </p:cNvPr>
          <p:cNvSpPr>
            <a:spLocks noGrp="1"/>
          </p:cNvSpPr>
          <p:nvPr>
            <p:ph type="sldNum" sz="quarter" idx="5"/>
          </p:nvPr>
        </p:nvSpPr>
        <p:spPr/>
        <p:txBody>
          <a:bodyPr/>
          <a:lstStyle/>
          <a:p>
            <a:fld id="{C082528A-504D-42C8-8112-D4335BF0C069}" type="slidenum">
              <a:rPr lang="fr-FR"/>
              <a:t>56</a:t>
            </a:fld>
            <a:endParaRPr lang="fr-FR"/>
          </a:p>
        </p:txBody>
      </p:sp>
    </p:spTree>
    <p:extLst>
      <p:ext uri="{BB962C8B-B14F-4D97-AF65-F5344CB8AC3E}">
        <p14:creationId xmlns:p14="http://schemas.microsoft.com/office/powerpoint/2010/main" val="3931737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Ask</a:t>
            </a:r>
            <a:r>
              <a:rPr lang="fr-BE" dirty="0"/>
              <a:t> the </a:t>
            </a:r>
            <a:r>
              <a:rPr lang="fr-BE" dirty="0" err="1"/>
              <a:t>students</a:t>
            </a:r>
            <a:r>
              <a:rPr lang="fr-BE" dirty="0"/>
              <a:t> </a:t>
            </a:r>
            <a:r>
              <a:rPr lang="en-US" dirty="0"/>
              <a:t>what information it will contain</a:t>
            </a:r>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57</a:t>
            </a:fld>
            <a:endParaRPr lang="fr-BE"/>
          </a:p>
        </p:txBody>
      </p:sp>
    </p:spTree>
    <p:extLst>
      <p:ext uri="{BB962C8B-B14F-4D97-AF65-F5344CB8AC3E}">
        <p14:creationId xmlns:p14="http://schemas.microsoft.com/office/powerpoint/2010/main" val="88496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is the User Experience Questionnaire. This standardized questionnaire is available in several languages. </a:t>
            </a:r>
            <a:r>
              <a:rPr lang="en-US"/>
              <a:t>It allows for the objectification and quantification of the user experience.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58</a:t>
            </a:fld>
            <a:endParaRPr lang="fr-FR"/>
          </a:p>
        </p:txBody>
      </p:sp>
    </p:spTree>
    <p:extLst>
      <p:ext uri="{BB962C8B-B14F-4D97-AF65-F5344CB8AC3E}">
        <p14:creationId xmlns:p14="http://schemas.microsoft.com/office/powerpoint/2010/main" val="522935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present Geneva's wheel of emotions. It's a standardized tool that allows participants in a user test to assess their emotions.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59</a:t>
            </a:fld>
            <a:endParaRPr lang="fr-FR"/>
          </a:p>
        </p:txBody>
      </p:sp>
    </p:spTree>
    <p:extLst>
      <p:ext uri="{BB962C8B-B14F-4D97-AF65-F5344CB8AC3E}">
        <p14:creationId xmlns:p14="http://schemas.microsoft.com/office/powerpoint/2010/main" val="23258744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debriefing after user scenarios is a crucial moment to gather final insights, see if the test went smoothly, and of course, to thank the participants and explain how they will be compensated.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60</a:t>
            </a:fld>
            <a:endParaRPr lang="fr-FR"/>
          </a:p>
        </p:txBody>
      </p:sp>
    </p:spTree>
    <p:extLst>
      <p:ext uri="{BB962C8B-B14F-4D97-AF65-F5344CB8AC3E}">
        <p14:creationId xmlns:p14="http://schemas.microsoft.com/office/powerpoint/2010/main" val="394457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is a series of questions that can be asked during debriefing, at the end of the user test.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61</a:t>
            </a:fld>
            <a:endParaRPr lang="fr-FR"/>
          </a:p>
        </p:txBody>
      </p:sp>
    </p:spTree>
    <p:extLst>
      <p:ext uri="{BB962C8B-B14F-4D97-AF65-F5344CB8AC3E}">
        <p14:creationId xmlns:p14="http://schemas.microsoft.com/office/powerpoint/2010/main" val="1790044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Before conducting user tests with actual users, it's recommended to do a dry run, which means running a trial test with a colleague, for instance. </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62</a:t>
            </a:fld>
            <a:endParaRPr lang="fr-FR"/>
          </a:p>
        </p:txBody>
      </p:sp>
    </p:spTree>
    <p:extLst>
      <p:ext uri="{BB962C8B-B14F-4D97-AF65-F5344CB8AC3E}">
        <p14:creationId xmlns:p14="http://schemas.microsoft.com/office/powerpoint/2010/main" val="391620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F2BD4-C59D-4664-DB19-A78AE5EEB9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BDABD5-6D7A-8767-FC6E-6881E91EB86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31A3DA-598F-9562-E742-FA0A6A1D0A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the students to draft the scenarios, tasks, and finally the procedure so that the test plan is thoroughly complete.  (I ask the learners here to complete the middle column with the participants and equipment, as well as the far-right column with the responsibilities, locations, and dates. Continuation of slide 18, 24  and 43 (</a:t>
            </a:r>
            <a:r>
              <a:rPr lang="en-US" sz="1200" b="1" dirty="0">
                <a:solidFill>
                  <a:srgbClr val="222222"/>
                </a:solidFill>
                <a:latin typeface="Bahnschrift"/>
                <a:ea typeface="+mn-lt"/>
                <a:cs typeface="+mn-lt"/>
              </a:rPr>
              <a:t>Do It Yourself</a:t>
            </a:r>
            <a:r>
              <a:rPr lang="en-US" sz="1200" dirty="0">
                <a:solidFill>
                  <a:srgbClr val="222222"/>
                </a:solidFill>
                <a:latin typeface="Bahnschrift"/>
                <a:ea typeface="+mn-lt"/>
                <a:cs typeface="+mn-lt"/>
              </a:rPr>
              <a:t> context)</a:t>
            </a:r>
            <a:endParaRPr lang="fr-FR" dirty="0"/>
          </a:p>
          <a:p>
            <a:br>
              <a:rPr lang="en-US" dirty="0">
                <a:ea typeface="Calibri"/>
                <a:cs typeface="+mn-lt"/>
              </a:rPr>
            </a:br>
            <a:r>
              <a:rPr lang="en-US" dirty="0"/>
              <a:t>Objective: Learn how to write relevant and realistic user test scenarios and tasks. </a:t>
            </a:r>
            <a:endParaRPr lang="fr-FR" dirty="0">
              <a:ea typeface="Calibri" panose="020F0502020204030204"/>
              <a:cs typeface="Calibri" panose="020F0502020204030204"/>
            </a:endParaRPr>
          </a:p>
          <a:p>
            <a:r>
              <a:rPr lang="en-US" dirty="0"/>
              <a:t>Instructions: </a:t>
            </a:r>
            <a:endParaRPr lang="fr-FR" dirty="0"/>
          </a:p>
          <a:p>
            <a:r>
              <a:rPr lang="en-US" dirty="0"/>
              <a:t> </a:t>
            </a:r>
            <a:endParaRPr lang="fr-FR" dirty="0"/>
          </a:p>
          <a:p>
            <a:r>
              <a:rPr lang="en-US" dirty="0"/>
              <a:t>Based on your hypothesis and target user, write 1 or 2 test scenarios. </a:t>
            </a:r>
            <a:endParaRPr lang="fr-FR" dirty="0"/>
          </a:p>
          <a:p>
            <a:r>
              <a:rPr lang="en-US" dirty="0"/>
              <a:t> </a:t>
            </a:r>
            <a:endParaRPr lang="fr-FR" dirty="0"/>
          </a:p>
          <a:p>
            <a:r>
              <a:rPr lang="en-US" dirty="0"/>
              <a:t>For each scenario, define 2 to 3 clear and measurable tasks the user must complete. </a:t>
            </a:r>
            <a:endParaRPr lang="fr-FR" dirty="0"/>
          </a:p>
          <a:p>
            <a:r>
              <a:rPr lang="en-US" dirty="0"/>
              <a:t> </a:t>
            </a:r>
            <a:endParaRPr lang="fr-FR" dirty="0"/>
          </a:p>
          <a:p>
            <a:r>
              <a:rPr lang="en-US" dirty="0"/>
              <a:t>Make sure the tasks reflect realistic user goals. </a:t>
            </a:r>
            <a:endParaRPr lang="fr-FR" dirty="0"/>
          </a:p>
          <a:p>
            <a:r>
              <a:rPr lang="en-US" dirty="0"/>
              <a:t> </a:t>
            </a:r>
            <a:endParaRPr lang="fr-FR" dirty="0"/>
          </a:p>
          <a:p>
            <a:r>
              <a:rPr lang="en-US" dirty="0"/>
              <a:t>Notes for the trainer : </a:t>
            </a:r>
            <a:endParaRPr lang="fr-FR" dirty="0"/>
          </a:p>
          <a:p>
            <a:r>
              <a:rPr lang="en-US" dirty="0"/>
              <a:t>Encourage participants to be concrete and precise when writing scenarios. The tasks should allow them to observe behaviors and identify usability issues. </a:t>
            </a:r>
            <a:endParaRPr lang="fr-FR" dirty="0"/>
          </a:p>
          <a:p>
            <a:r>
              <a:rPr lang="en-US" dirty="0"/>
              <a:t> </a:t>
            </a:r>
            <a:endParaRPr lang="fr-FR" dirty="0"/>
          </a:p>
          <a:p>
            <a:r>
              <a:rPr lang="en-US" dirty="0"/>
              <a:t> </a:t>
            </a:r>
            <a:endParaRPr lang="fr-FR" dirty="0"/>
          </a:p>
        </p:txBody>
      </p:sp>
      <p:sp>
        <p:nvSpPr>
          <p:cNvPr id="4" name="Espace réservé du numéro de diapositive 3">
            <a:extLst>
              <a:ext uri="{FF2B5EF4-FFF2-40B4-BE49-F238E27FC236}">
                <a16:creationId xmlns:a16="http://schemas.microsoft.com/office/drawing/2014/main" id="{4FF33D34-5458-0B35-AD4E-FCD0048DC183}"/>
              </a:ext>
            </a:extLst>
          </p:cNvPr>
          <p:cNvSpPr>
            <a:spLocks noGrp="1"/>
          </p:cNvSpPr>
          <p:nvPr>
            <p:ph type="sldNum" sz="quarter" idx="5"/>
          </p:nvPr>
        </p:nvSpPr>
        <p:spPr/>
        <p:txBody>
          <a:bodyPr/>
          <a:lstStyle/>
          <a:p>
            <a:fld id="{C082528A-504D-42C8-8112-D4335BF0C069}" type="slidenum">
              <a:rPr lang="fr-FR"/>
              <a:t>63</a:t>
            </a:fld>
            <a:endParaRPr lang="fr-FR"/>
          </a:p>
        </p:txBody>
      </p:sp>
    </p:spTree>
    <p:extLst>
      <p:ext uri="{BB962C8B-B14F-4D97-AF65-F5344CB8AC3E}">
        <p14:creationId xmlns:p14="http://schemas.microsoft.com/office/powerpoint/2010/main" val="453228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447E0-AF15-070B-6D57-EB133DD4C8C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F5C250F-648E-D3F9-D220-E71369C8C4B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EE040CD-4D89-6AE3-C9F2-26726D39A9FE}"/>
              </a:ext>
            </a:extLst>
          </p:cNvPr>
          <p:cNvSpPr>
            <a:spLocks noGrp="1"/>
          </p:cNvSpPr>
          <p:nvPr>
            <p:ph type="body" idx="1"/>
          </p:nvPr>
        </p:nvSpPr>
        <p:spPr/>
        <p:txBody>
          <a:bodyPr/>
          <a:lstStyle/>
          <a:p>
            <a:r>
              <a:rPr lang="en-US" dirty="0"/>
              <a:t>We're already talking about the analysis here, before the test has been conducted, so that the learners can anticipate and see what information they'll need to gather. </a:t>
            </a:r>
            <a:endParaRPr lang="fr-FR" dirty="0"/>
          </a:p>
        </p:txBody>
      </p:sp>
      <p:sp>
        <p:nvSpPr>
          <p:cNvPr id="4" name="Espace réservé du numéro de diapositive 3">
            <a:extLst>
              <a:ext uri="{FF2B5EF4-FFF2-40B4-BE49-F238E27FC236}">
                <a16:creationId xmlns:a16="http://schemas.microsoft.com/office/drawing/2014/main" id="{509418F2-3B40-F679-AF6F-A6BEDAA434B4}"/>
              </a:ext>
            </a:extLst>
          </p:cNvPr>
          <p:cNvSpPr>
            <a:spLocks noGrp="1"/>
          </p:cNvSpPr>
          <p:nvPr>
            <p:ph type="sldNum" sz="quarter" idx="5"/>
          </p:nvPr>
        </p:nvSpPr>
        <p:spPr/>
        <p:txBody>
          <a:bodyPr/>
          <a:lstStyle/>
          <a:p>
            <a:fld id="{C082528A-504D-42C8-8112-D4335BF0C069}" type="slidenum">
              <a:rPr lang="fr-FR"/>
              <a:t>64</a:t>
            </a:fld>
            <a:endParaRPr lang="fr-FR"/>
          </a:p>
        </p:txBody>
      </p:sp>
    </p:spTree>
    <p:extLst>
      <p:ext uri="{BB962C8B-B14F-4D97-AF65-F5344CB8AC3E}">
        <p14:creationId xmlns:p14="http://schemas.microsoft.com/office/powerpoint/2010/main" val="262988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Learners are asked to share the user feedback collection methods they know. We're in brainstorming mode.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7</a:t>
            </a:fld>
            <a:endParaRPr lang="fr-FR"/>
          </a:p>
        </p:txBody>
      </p:sp>
    </p:spTree>
    <p:extLst>
      <p:ext uri="{BB962C8B-B14F-4D97-AF65-F5344CB8AC3E}">
        <p14:creationId xmlns:p14="http://schemas.microsoft.com/office/powerpoint/2010/main" val="3465781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It's indeed crucial to take accurate notes during the user test. We try to segment things, add tags, and also see if any new hypotheses emerge.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65</a:t>
            </a:fld>
            <a:endParaRPr lang="fr-FR"/>
          </a:p>
        </p:txBody>
      </p:sp>
    </p:spTree>
    <p:extLst>
      <p:ext uri="{BB962C8B-B14F-4D97-AF65-F5344CB8AC3E}">
        <p14:creationId xmlns:p14="http://schemas.microsoft.com/office/powerpoint/2010/main" val="40453412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take effective notes, tools like </a:t>
            </a:r>
            <a:r>
              <a:rPr lang="en-US" dirty="0" err="1"/>
              <a:t>Airtable</a:t>
            </a:r>
            <a:r>
              <a:rPr lang="en-US" dirty="0"/>
              <a:t> can be used.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66</a:t>
            </a:fld>
            <a:endParaRPr lang="fr-FR"/>
          </a:p>
        </p:txBody>
      </p:sp>
    </p:spTree>
    <p:extLst>
      <p:ext uri="{BB962C8B-B14F-4D97-AF65-F5344CB8AC3E}">
        <p14:creationId xmlns:p14="http://schemas.microsoft.com/office/powerpoint/2010/main" val="32364100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0030A-FF91-4C70-A96F-1108A8C822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E6F2AD-B599-CB68-9F8A-21C979F23C1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AF40862-3AAC-DA1E-6E4F-8675BF838538}"/>
              </a:ext>
            </a:extLst>
          </p:cNvPr>
          <p:cNvSpPr>
            <a:spLocks noGrp="1"/>
          </p:cNvSpPr>
          <p:nvPr>
            <p:ph type="body" idx="1"/>
          </p:nvPr>
        </p:nvSpPr>
        <p:spPr/>
        <p:txBody>
          <a:bodyPr/>
          <a:lstStyle/>
          <a:p>
            <a:r>
              <a:rPr lang="en-US" dirty="0"/>
              <a:t>We can also use User Focus tools with Excel, which are extremely powerful. </a:t>
            </a:r>
            <a:r>
              <a:rPr lang="en-US"/>
              <a:t>They are also free. </a:t>
            </a:r>
            <a:r>
              <a:rPr lang="en-US" dirty="0"/>
              <a:t>https://www.userfocus.co.uk/resources/datalogger.html</a:t>
            </a:r>
            <a:endParaRPr lang="fr-FR" dirty="0"/>
          </a:p>
        </p:txBody>
      </p:sp>
      <p:sp>
        <p:nvSpPr>
          <p:cNvPr id="4" name="Espace réservé du numéro de diapositive 3">
            <a:extLst>
              <a:ext uri="{FF2B5EF4-FFF2-40B4-BE49-F238E27FC236}">
                <a16:creationId xmlns:a16="http://schemas.microsoft.com/office/drawing/2014/main" id="{D0250F79-616A-B714-73F4-8CD3CC059D17}"/>
              </a:ext>
            </a:extLst>
          </p:cNvPr>
          <p:cNvSpPr>
            <a:spLocks noGrp="1"/>
          </p:cNvSpPr>
          <p:nvPr>
            <p:ph type="sldNum" sz="quarter" idx="5"/>
          </p:nvPr>
        </p:nvSpPr>
        <p:spPr/>
        <p:txBody>
          <a:bodyPr/>
          <a:lstStyle/>
          <a:p>
            <a:fld id="{C082528A-504D-42C8-8112-D4335BF0C069}" type="slidenum">
              <a:rPr lang="fr-FR"/>
              <a:t>67</a:t>
            </a:fld>
            <a:endParaRPr lang="fr-FR"/>
          </a:p>
        </p:txBody>
      </p:sp>
    </p:spTree>
    <p:extLst>
      <p:ext uri="{BB962C8B-B14F-4D97-AF65-F5344CB8AC3E}">
        <p14:creationId xmlns:p14="http://schemas.microsoft.com/office/powerpoint/2010/main" val="2074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t>Objective:</a:t>
            </a:r>
            <a:r>
              <a:rPr lang="en-US"/>
              <a:t> Practice conducting a short user test and analyzing the results.</a:t>
            </a:r>
            <a:br>
              <a:rPr lang="en-US">
                <a:cs typeface="+mn-lt"/>
              </a:rPr>
            </a:br>
            <a:r>
              <a:rPr lang="en-US"/>
              <a:t> </a:t>
            </a:r>
            <a:r>
              <a:rPr lang="en-US" b="1"/>
              <a:t>Instructions:</a:t>
            </a:r>
            <a:endParaRPr lang="fr-FR"/>
          </a:p>
          <a:p>
            <a:pPr marL="285750" indent="-285750">
              <a:buFont typeface="Arial"/>
              <a:buChar char="•"/>
            </a:pPr>
            <a:r>
              <a:rPr lang="en-US"/>
              <a:t>Pair up with another participant. One will play the role of the user, the other the observer.</a:t>
            </a:r>
            <a:endParaRPr lang="fr-FR"/>
          </a:p>
          <a:p>
            <a:pPr marL="285750" indent="-285750">
              <a:buFont typeface="Arial"/>
              <a:buChar char="•"/>
            </a:pPr>
            <a:r>
              <a:rPr lang="en-US"/>
              <a:t>Choose one of your scenarios and conduct a short test (5-10 minutes).</a:t>
            </a:r>
            <a:endParaRPr lang="fr-FR"/>
          </a:p>
          <a:p>
            <a:pPr marL="285750" indent="-285750">
              <a:buFont typeface="Arial"/>
              <a:buChar char="•"/>
            </a:pPr>
            <a:r>
              <a:rPr lang="en-US"/>
              <a:t>Take notes about difficulties, behaviors, positive/negative reactions.</a:t>
            </a:r>
            <a:endParaRPr lang="fr-FR"/>
          </a:p>
          <a:p>
            <a:pPr marL="285750" indent="-285750">
              <a:buFont typeface="Arial"/>
              <a:buChar char="•"/>
            </a:pPr>
            <a:r>
              <a:rPr lang="en-US"/>
              <a:t>Switch roles and repeat.</a:t>
            </a:r>
            <a:endParaRPr lang="fr-FR"/>
          </a:p>
          <a:p>
            <a:pPr marL="285750" indent="-285750">
              <a:buFont typeface="Arial"/>
              <a:buChar char="•"/>
            </a:pPr>
            <a:r>
              <a:rPr lang="en-US"/>
              <a:t>Analyze together the key findings and pain points observed.</a:t>
            </a:r>
            <a:endParaRPr lang="fr-FR"/>
          </a:p>
          <a:p>
            <a:r>
              <a:rPr lang="en-US" b="1"/>
              <a:t>Notes for the trainer :</a:t>
            </a:r>
            <a:br>
              <a:rPr lang="en-US" b="1">
                <a:cs typeface="+mn-lt"/>
              </a:rPr>
            </a:br>
            <a:r>
              <a:rPr lang="en-US" b="1"/>
              <a:t>This is a simplified, informal exercise. The goal is to experience the dynamics of a user test and practice observation and note-taking.</a:t>
            </a:r>
            <a:endParaRPr lang="fr-FR"/>
          </a:p>
          <a:p>
            <a:endParaRPr lang="en-US">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68</a:t>
            </a:fld>
            <a:endParaRPr lang="fr-FR"/>
          </a:p>
        </p:txBody>
      </p:sp>
    </p:spTree>
    <p:extLst>
      <p:ext uri="{BB962C8B-B14F-4D97-AF65-F5344CB8AC3E}">
        <p14:creationId xmlns:p14="http://schemas.microsoft.com/office/powerpoint/2010/main" val="8568652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How to simply analyze ? </a:t>
            </a:r>
          </a:p>
          <a:p>
            <a:r>
              <a:rPr lang="en-US" dirty="0"/>
              <a:t>Look for global trends </a:t>
            </a:r>
            <a:endParaRPr lang="en-US" dirty="0">
              <a:ea typeface="Calibri"/>
              <a:cs typeface="Calibri"/>
            </a:endParaRPr>
          </a:p>
          <a:p>
            <a:r>
              <a:rPr lang="en-US" dirty="0"/>
              <a:t> </a:t>
            </a:r>
            <a:endParaRPr lang="en-US" dirty="0">
              <a:ea typeface="Calibri"/>
              <a:cs typeface="Calibri"/>
            </a:endParaRPr>
          </a:p>
          <a:p>
            <a:r>
              <a:rPr lang="en-US" dirty="0"/>
              <a:t>Analyze the questionnaires </a:t>
            </a:r>
            <a:endParaRPr lang="en-US" dirty="0">
              <a:ea typeface="Calibri"/>
              <a:cs typeface="Calibri"/>
            </a:endParaRPr>
          </a:p>
          <a:p>
            <a:r>
              <a:rPr lang="en-US" dirty="0"/>
              <a:t> </a:t>
            </a:r>
            <a:endParaRPr lang="en-US" dirty="0">
              <a:ea typeface="Calibri"/>
              <a:cs typeface="Calibri"/>
            </a:endParaRPr>
          </a:p>
          <a:p>
            <a:r>
              <a:rPr lang="en-US" dirty="0"/>
              <a:t>Observe the frequency, recurrence and impact of problems on each screen and in the flow (time, errors, clicks, etc.) </a:t>
            </a:r>
            <a:endParaRPr lang="en-US" dirty="0">
              <a:ea typeface="Calibri"/>
              <a:cs typeface="Calibri"/>
            </a:endParaRPr>
          </a:p>
          <a:p>
            <a:r>
              <a:rPr lang="en-US" dirty="0"/>
              <a:t> </a:t>
            </a:r>
            <a:endParaRPr lang="en-US" dirty="0">
              <a:ea typeface="Calibri"/>
              <a:cs typeface="Calibri"/>
            </a:endParaRPr>
          </a:p>
          <a:p>
            <a:r>
              <a:rPr lang="en-US" dirty="0"/>
              <a:t>Identify wording problems: misunderstanding, reformulation </a:t>
            </a:r>
            <a:endParaRPr lang="en-US" dirty="0">
              <a:ea typeface="Calibri"/>
              <a:cs typeface="Calibri"/>
            </a:endParaRPr>
          </a:p>
          <a:p>
            <a:r>
              <a:rPr lang="en-US" dirty="0"/>
              <a:t> </a:t>
            </a:r>
            <a:endParaRPr lang="en-US" dirty="0">
              <a:ea typeface="Calibri"/>
              <a:cs typeface="Calibri"/>
            </a:endParaRPr>
          </a:p>
          <a:p>
            <a:r>
              <a:rPr lang="en-US" dirty="0"/>
              <a:t>Identify the positive aspects to keep </a:t>
            </a:r>
            <a:endParaRPr lang="en-US" dirty="0">
              <a:ea typeface="Calibri"/>
              <a:cs typeface="Calibri"/>
            </a:endParaRPr>
          </a:p>
          <a:p>
            <a:r>
              <a:rPr lang="en-US" dirty="0"/>
              <a:t> </a:t>
            </a:r>
            <a:endParaRPr lang="en-US" dirty="0">
              <a:ea typeface="Calibri"/>
              <a:cs typeface="Calibri"/>
            </a:endParaRPr>
          </a:p>
          <a:p>
            <a:r>
              <a:rPr lang="en-US" dirty="0"/>
              <a:t>Formulate recommendations </a:t>
            </a:r>
            <a:endParaRPr lang="en-US" dirty="0">
              <a:ea typeface="Calibri"/>
              <a:cs typeface="Calibri"/>
            </a:endParaRPr>
          </a:p>
          <a:p>
            <a:r>
              <a:rPr lang="en-US" dirty="0"/>
              <a:t> </a:t>
            </a:r>
            <a:endParaRPr lang="en-US" dirty="0">
              <a:ea typeface="Calibri"/>
              <a:cs typeface="Calibri"/>
            </a:endParaRPr>
          </a:p>
          <a:p>
            <a:r>
              <a:rPr lang="en-US" dirty="0"/>
              <a:t>Define the next steps of the project (iteration, new, tests, etc.)</a:t>
            </a:r>
            <a:br>
              <a:rPr lang="en-US" dirty="0">
                <a:ea typeface="Calibri"/>
                <a:cs typeface="+mn-lt"/>
              </a:rPr>
            </a:br>
            <a:br>
              <a:rPr lang="en-US" dirty="0">
                <a:ea typeface="Calibri"/>
                <a:cs typeface="+mn-lt"/>
              </a:rPr>
            </a:br>
            <a:r>
              <a:rPr lang="en-US" dirty="0"/>
              <a:t>https://digital.gov/resources/digitalgov-user-experience-resources/digitalgov-user-experience-program-usability-starter-kit/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69</a:t>
            </a:fld>
            <a:endParaRPr lang="fr-FR"/>
          </a:p>
        </p:txBody>
      </p:sp>
    </p:spTree>
    <p:extLst>
      <p:ext uri="{BB962C8B-B14F-4D97-AF65-F5344CB8AC3E}">
        <p14:creationId xmlns:p14="http://schemas.microsoft.com/office/powerpoint/2010/main" val="365785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Analyze together the key findings and pain points observed.</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70</a:t>
            </a:fld>
            <a:endParaRPr lang="fr-FR"/>
          </a:p>
        </p:txBody>
      </p:sp>
    </p:spTree>
    <p:extLst>
      <p:ext uri="{BB962C8B-B14F-4D97-AF65-F5344CB8AC3E}">
        <p14:creationId xmlns:p14="http://schemas.microsoft.com/office/powerpoint/2010/main" val="30245665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Think about who is going to receive your usability test report: developers, marketers, C-levels ? </a:t>
            </a:r>
          </a:p>
          <a:p>
            <a:endParaRPr lang="en-US" dirty="0">
              <a:ea typeface="Calibri"/>
              <a:cs typeface="Calibri"/>
            </a:endParaRPr>
          </a:p>
          <a:p>
            <a:r>
              <a:rPr lang="en-US"/>
              <a:t>Who will receive the results? A designer? A developer? An entrepreneur? A senior manager of a bank? </a:t>
            </a:r>
          </a:p>
          <a:p>
            <a:r>
              <a:rPr lang="en-US"/>
              <a:t>What is the level of affinity with the subject studied? </a:t>
            </a:r>
          </a:p>
          <a:p>
            <a:r>
              <a:rPr lang="en-US" dirty="0"/>
              <a:t>What is their level of involvement in the project? </a:t>
            </a:r>
            <a:endParaRPr lang="en-US" dirty="0">
              <a:ea typeface="Calibri"/>
              <a:cs typeface="Calibri"/>
            </a:endParaRPr>
          </a:p>
          <a:p>
            <a:r>
              <a:rPr lang="en-US" dirty="0"/>
              <a:t>What level of detail do they need?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72</a:t>
            </a:fld>
            <a:endParaRPr lang="fr-FR"/>
          </a:p>
        </p:txBody>
      </p:sp>
    </p:spTree>
    <p:extLst>
      <p:ext uri="{BB962C8B-B14F-4D97-AF65-F5344CB8AC3E}">
        <p14:creationId xmlns:p14="http://schemas.microsoft.com/office/powerpoint/2010/main" val="1871179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This an example created on Maze Platform.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73</a:t>
            </a:fld>
            <a:endParaRPr lang="fr-FR"/>
          </a:p>
        </p:txBody>
      </p:sp>
    </p:spTree>
    <p:extLst>
      <p:ext uri="{BB962C8B-B14F-4D97-AF65-F5344CB8AC3E}">
        <p14:creationId xmlns:p14="http://schemas.microsoft.com/office/powerpoint/2010/main" val="3377947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Add the results of your standardized questionnaire (UEQ, SUS, UMUX, …) in your report.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74</a:t>
            </a:fld>
            <a:endParaRPr lang="fr-FR"/>
          </a:p>
        </p:txBody>
      </p:sp>
    </p:spTree>
    <p:extLst>
      <p:ext uri="{BB962C8B-B14F-4D97-AF65-F5344CB8AC3E}">
        <p14:creationId xmlns:p14="http://schemas.microsoft.com/office/powerpoint/2010/main" val="27620377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D5CBE-5305-E8B6-A104-3EE4EB0BF6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6D8BA65-6431-BA79-1F7D-44CF4EF2B9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A12526-B60E-99B3-B775-6E97016A49CC}"/>
              </a:ext>
            </a:extLst>
          </p:cNvPr>
          <p:cNvSpPr>
            <a:spLocks noGrp="1"/>
          </p:cNvSpPr>
          <p:nvPr>
            <p:ph type="body" idx="1"/>
          </p:nvPr>
        </p:nvSpPr>
        <p:spPr/>
        <p:txBody>
          <a:bodyPr/>
          <a:lstStyle/>
          <a:p>
            <a:r>
              <a:rPr lang="en-US" dirty="0">
                <a:ea typeface="Calibri"/>
                <a:cs typeface="Calibri"/>
              </a:rPr>
              <a:t>Showing visually success and fails, like this user fails, helps to directly identify pain points</a:t>
            </a:r>
            <a:endParaRPr lang="fr-FR" dirty="0"/>
          </a:p>
        </p:txBody>
      </p:sp>
      <p:sp>
        <p:nvSpPr>
          <p:cNvPr id="4" name="Espace réservé du numéro de diapositive 3">
            <a:extLst>
              <a:ext uri="{FF2B5EF4-FFF2-40B4-BE49-F238E27FC236}">
                <a16:creationId xmlns:a16="http://schemas.microsoft.com/office/drawing/2014/main" id="{3DE0D8D1-2BDB-A906-3C41-29442B2674B9}"/>
              </a:ext>
            </a:extLst>
          </p:cNvPr>
          <p:cNvSpPr>
            <a:spLocks noGrp="1"/>
          </p:cNvSpPr>
          <p:nvPr>
            <p:ph type="sldNum" sz="quarter" idx="5"/>
          </p:nvPr>
        </p:nvSpPr>
        <p:spPr/>
        <p:txBody>
          <a:bodyPr/>
          <a:lstStyle/>
          <a:p>
            <a:fld id="{C082528A-504D-42C8-8112-D4335BF0C069}" type="slidenum">
              <a:rPr lang="fr-FR"/>
              <a:t>75</a:t>
            </a:fld>
            <a:endParaRPr lang="fr-FR"/>
          </a:p>
        </p:txBody>
      </p:sp>
    </p:spTree>
    <p:extLst>
      <p:ext uri="{BB962C8B-B14F-4D97-AF65-F5344CB8AC3E}">
        <p14:creationId xmlns:p14="http://schemas.microsoft.com/office/powerpoint/2010/main" val="30036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slide is designed to use a flipped classroom approach.</a:t>
            </a:r>
            <a:br>
              <a:rPr lang="en-US" dirty="0">
                <a:cs typeface="+mn-lt"/>
              </a:rPr>
            </a:br>
            <a:r>
              <a:rPr lang="en-US" dirty="0"/>
              <a:t>Ask participants to brainstorm and try to fill in the empty matrix based on what they know or what they imagine.</a:t>
            </a:r>
            <a:br>
              <a:rPr lang="en-US" dirty="0">
                <a:cs typeface="+mn-lt"/>
              </a:rPr>
            </a:br>
            <a:r>
              <a:rPr lang="en-US" dirty="0"/>
              <a:t> Encourage them to think about:</a:t>
            </a:r>
            <a:endParaRPr lang="fr-FR" dirty="0"/>
          </a:p>
          <a:p>
            <a:pPr marL="171450" indent="-171450">
              <a:buFont typeface="Arial"/>
              <a:buChar char="•"/>
            </a:pPr>
            <a:r>
              <a:rPr lang="en-US" dirty="0"/>
              <a:t>When to use a quantitative or qualitative method.</a:t>
            </a:r>
            <a:endParaRPr lang="en-US" dirty="0">
              <a:ea typeface="Calibri"/>
              <a:cs typeface="Calibri"/>
            </a:endParaRPr>
          </a:p>
          <a:p>
            <a:pPr marL="171450" indent="-171450">
              <a:buFont typeface="Arial"/>
              <a:buChar char="•"/>
            </a:pPr>
            <a:r>
              <a:rPr lang="en-US" dirty="0"/>
              <a:t>When to observe user behavior or collect user attitudes.</a:t>
            </a:r>
            <a:endParaRPr lang="en-US" dirty="0">
              <a:ea typeface="Calibri"/>
              <a:cs typeface="Calibri"/>
            </a:endParaRPr>
          </a:p>
          <a:p>
            <a:pPr marL="171450" indent="-171450">
              <a:buFont typeface="Arial"/>
              <a:buChar char="•"/>
            </a:pPr>
            <a:r>
              <a:rPr lang="en-US" dirty="0"/>
              <a:t>How the user knowledge level influences their choice.</a:t>
            </a:r>
            <a:endParaRPr lang="en-US" dirty="0">
              <a:ea typeface="Calibri"/>
              <a:cs typeface="Calibri"/>
            </a:endParaRPr>
          </a:p>
          <a:p>
            <a:r>
              <a:rPr lang="en-US" dirty="0"/>
              <a:t>After the discussion, move to the next slide to compare their answers with the completed version</a:t>
            </a:r>
            <a:endParaRPr lang="en-US" dirty="0">
              <a:ea typeface="Calibri"/>
              <a:cs typeface="Calibri"/>
            </a:endParaRPr>
          </a:p>
          <a:p>
            <a:endParaRPr lang="en-US" dirty="0">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8</a:t>
            </a:fld>
            <a:endParaRPr lang="fr-FR"/>
          </a:p>
        </p:txBody>
      </p:sp>
    </p:spTree>
    <p:extLst>
      <p:ext uri="{BB962C8B-B14F-4D97-AF65-F5344CB8AC3E}">
        <p14:creationId xmlns:p14="http://schemas.microsoft.com/office/powerpoint/2010/main" val="8234930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This a standard </a:t>
            </a:r>
            <a:r>
              <a:rPr lang="en-US" dirty="0" err="1">
                <a:ea typeface="Calibri"/>
                <a:cs typeface="Calibri"/>
              </a:rPr>
              <a:t>detailled</a:t>
            </a:r>
            <a:r>
              <a:rPr lang="en-US" dirty="0">
                <a:ea typeface="Calibri"/>
                <a:cs typeface="Calibri"/>
              </a:rPr>
              <a:t> slide about usability issues. It includes what we observed during the test and what we recommend.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76</a:t>
            </a:fld>
            <a:endParaRPr lang="fr-FR"/>
          </a:p>
        </p:txBody>
      </p:sp>
    </p:spTree>
    <p:extLst>
      <p:ext uri="{BB962C8B-B14F-4D97-AF65-F5344CB8AC3E}">
        <p14:creationId xmlns:p14="http://schemas.microsoft.com/office/powerpoint/2010/main" val="4226939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This is another classic slide, but with eye tracking here to stress out the main issue. </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77</a:t>
            </a:fld>
            <a:endParaRPr lang="fr-FR"/>
          </a:p>
        </p:txBody>
      </p:sp>
    </p:spTree>
    <p:extLst>
      <p:ext uri="{BB962C8B-B14F-4D97-AF65-F5344CB8AC3E}">
        <p14:creationId xmlns:p14="http://schemas.microsoft.com/office/powerpoint/2010/main" val="1803338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a:t>Objective:</a:t>
            </a:r>
            <a:r>
              <a:rPr lang="en-US"/>
              <a:t> Summarize and present the results of your test in a clear and actionable way.</a:t>
            </a:r>
            <a:br>
              <a:rPr lang="en-US">
                <a:cs typeface="+mn-lt"/>
              </a:rPr>
            </a:br>
            <a:r>
              <a:rPr lang="en-US"/>
              <a:t> </a:t>
            </a:r>
            <a:r>
              <a:rPr lang="en-US" b="1"/>
              <a:t>Instructions:</a:t>
            </a:r>
            <a:endParaRPr lang="fr-FR"/>
          </a:p>
          <a:p>
            <a:pPr marL="285750" indent="-285750">
              <a:buFont typeface="Arial"/>
              <a:buChar char="•"/>
            </a:pPr>
            <a:r>
              <a:rPr lang="en-US"/>
              <a:t>Write a short test report including:</a:t>
            </a:r>
            <a:endParaRPr lang="fr-FR"/>
          </a:p>
          <a:p>
            <a:pPr marL="285750" lvl="1" indent="-285750">
              <a:buFont typeface="Arial"/>
              <a:buChar char="•"/>
            </a:pPr>
            <a:r>
              <a:rPr lang="en-US"/>
              <a:t>The tested hypothesis</a:t>
            </a:r>
            <a:endParaRPr lang="fr-FR"/>
          </a:p>
          <a:p>
            <a:pPr marL="285750" lvl="1" indent="-285750">
              <a:buFont typeface="Arial"/>
              <a:buChar char="•"/>
            </a:pPr>
            <a:r>
              <a:rPr lang="en-US"/>
              <a:t>Who was tested (profile)</a:t>
            </a:r>
            <a:endParaRPr lang="fr-FR"/>
          </a:p>
          <a:p>
            <a:pPr marL="285750" lvl="1" indent="-285750">
              <a:buFont typeface="Arial"/>
              <a:buChar char="•"/>
            </a:pPr>
            <a:r>
              <a:rPr lang="en-US"/>
              <a:t>The main findings (pain points, positive points)</a:t>
            </a:r>
            <a:endParaRPr lang="fr-FR"/>
          </a:p>
          <a:p>
            <a:pPr marL="285750" lvl="1" indent="-285750">
              <a:buFont typeface="Arial"/>
              <a:buChar char="•"/>
            </a:pPr>
            <a:r>
              <a:rPr lang="en-US"/>
              <a:t>Your recommendations</a:t>
            </a:r>
            <a:endParaRPr lang="fr-FR"/>
          </a:p>
          <a:p>
            <a:pPr marL="285750" indent="-285750">
              <a:buFont typeface="Arial"/>
              <a:buChar char="•"/>
            </a:pPr>
            <a:r>
              <a:rPr lang="en-US"/>
              <a:t>Prepare a 3-minute oral presentation to share your results with the group.</a:t>
            </a:r>
            <a:endParaRPr lang="fr-FR"/>
          </a:p>
          <a:p>
            <a:r>
              <a:rPr lang="en-US" b="1"/>
              <a:t>Notes for the trainer :</a:t>
            </a:r>
            <a:br>
              <a:rPr lang="en-US" b="1">
                <a:cs typeface="+mn-lt"/>
              </a:rPr>
            </a:br>
            <a:r>
              <a:rPr lang="en-US" b="1"/>
              <a:t> Encourage participants to keep the report concise and to focus on the most important findings and actionable recommendations.</a:t>
            </a:r>
            <a:endParaRPr lang="fr-FR"/>
          </a:p>
          <a:p>
            <a:endParaRPr lang="en-US">
              <a:ea typeface="Calibri"/>
              <a:cs typeface="Calibri"/>
            </a:endParaRPr>
          </a:p>
        </p:txBody>
      </p:sp>
      <p:sp>
        <p:nvSpPr>
          <p:cNvPr id="4" name="Espace réservé du numéro de diapositive 3"/>
          <p:cNvSpPr>
            <a:spLocks noGrp="1"/>
          </p:cNvSpPr>
          <p:nvPr>
            <p:ph type="sldNum" sz="quarter" idx="5"/>
          </p:nvPr>
        </p:nvSpPr>
        <p:spPr/>
        <p:txBody>
          <a:bodyPr/>
          <a:lstStyle/>
          <a:p>
            <a:fld id="{C082528A-504D-42C8-8112-D4335BF0C069}" type="slidenum">
              <a:rPr lang="fr-FR"/>
              <a:t>78</a:t>
            </a:fld>
            <a:endParaRPr lang="fr-FR"/>
          </a:p>
        </p:txBody>
      </p:sp>
    </p:spTree>
    <p:extLst>
      <p:ext uri="{BB962C8B-B14F-4D97-AF65-F5344CB8AC3E}">
        <p14:creationId xmlns:p14="http://schemas.microsoft.com/office/powerpoint/2010/main" val="40978123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Key lessons from this course</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79</a:t>
            </a:fld>
            <a:endParaRPr lang="fr-FR"/>
          </a:p>
        </p:txBody>
      </p:sp>
    </p:spTree>
    <p:extLst>
      <p:ext uri="{BB962C8B-B14F-4D97-AF65-F5344CB8AC3E}">
        <p14:creationId xmlns:p14="http://schemas.microsoft.com/office/powerpoint/2010/main" val="3075543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ea typeface="Calibri"/>
                <a:cs typeface="Calibri"/>
              </a:rPr>
              <a:t>Key lessons from this course</a:t>
            </a:r>
          </a:p>
        </p:txBody>
      </p:sp>
      <p:sp>
        <p:nvSpPr>
          <p:cNvPr id="4" name="Espace réservé du numéro de diapositive 3"/>
          <p:cNvSpPr>
            <a:spLocks noGrp="1"/>
          </p:cNvSpPr>
          <p:nvPr>
            <p:ph type="sldNum" sz="quarter" idx="5"/>
          </p:nvPr>
        </p:nvSpPr>
        <p:spPr/>
        <p:txBody>
          <a:bodyPr/>
          <a:lstStyle/>
          <a:p>
            <a:fld id="{C082528A-504D-42C8-8112-D4335BF0C069}" type="slidenum">
              <a:rPr lang="fr-FR"/>
              <a:t>80</a:t>
            </a:fld>
            <a:endParaRPr lang="fr-FR"/>
          </a:p>
        </p:txBody>
      </p:sp>
    </p:spTree>
    <p:extLst>
      <p:ext uri="{BB962C8B-B14F-4D97-AF65-F5344CB8AC3E}">
        <p14:creationId xmlns:p14="http://schemas.microsoft.com/office/powerpoint/2010/main" val="2284954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81</a:t>
            </a:fld>
            <a:endParaRPr lang="fr-BE"/>
          </a:p>
        </p:txBody>
      </p:sp>
    </p:spTree>
    <p:extLst>
      <p:ext uri="{BB962C8B-B14F-4D97-AF65-F5344CB8AC3E}">
        <p14:creationId xmlns:p14="http://schemas.microsoft.com/office/powerpoint/2010/main" val="722281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82</a:t>
            </a:fld>
            <a:endParaRPr lang="fr-BE"/>
          </a:p>
        </p:txBody>
      </p:sp>
    </p:spTree>
    <p:extLst>
      <p:ext uri="{BB962C8B-B14F-4D97-AF65-F5344CB8AC3E}">
        <p14:creationId xmlns:p14="http://schemas.microsoft.com/office/powerpoint/2010/main" val="3937135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B14BB-3ECE-357A-DC45-21F7A4BC7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2EB3C-16F2-F019-E7A4-98CE5B016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4633F-DC0E-F6CC-8721-77B842DD503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1EE849A4-27FD-8560-AB2D-8393871FD0CC}"/>
              </a:ext>
            </a:extLst>
          </p:cNvPr>
          <p:cNvSpPr>
            <a:spLocks noGrp="1"/>
          </p:cNvSpPr>
          <p:nvPr>
            <p:ph type="sldNum" sz="quarter" idx="5"/>
          </p:nvPr>
        </p:nvSpPr>
        <p:spPr/>
        <p:txBody>
          <a:bodyPr/>
          <a:lstStyle/>
          <a:p>
            <a:fld id="{C082528A-504D-42C8-8112-D4335BF0C069}" type="slidenum">
              <a:rPr lang="fr-BE" smtClean="0"/>
              <a:t>83</a:t>
            </a:fld>
            <a:endParaRPr lang="fr-BE"/>
          </a:p>
        </p:txBody>
      </p:sp>
    </p:spTree>
    <p:extLst>
      <p:ext uri="{BB962C8B-B14F-4D97-AF65-F5344CB8AC3E}">
        <p14:creationId xmlns:p14="http://schemas.microsoft.com/office/powerpoint/2010/main" val="19979764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84</a:t>
            </a:fld>
            <a:endParaRPr lang="fr-BE"/>
          </a:p>
        </p:txBody>
      </p:sp>
    </p:spTree>
    <p:extLst>
      <p:ext uri="{BB962C8B-B14F-4D97-AF65-F5344CB8AC3E}">
        <p14:creationId xmlns:p14="http://schemas.microsoft.com/office/powerpoint/2010/main" val="34366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is the completed matrix. Compare it with what participants suggested in the previous exercise.</a:t>
            </a:r>
            <a:br>
              <a:rPr lang="en-US" dirty="0">
                <a:cs typeface="+mn-lt"/>
              </a:rPr>
            </a:br>
            <a:r>
              <a:rPr lang="en-US" dirty="0"/>
              <a:t> Take time to explain each method and when it is most relevant, highlighting the differences between behavior and attitude, qualitative and quantitative data.</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9</a:t>
            </a:fld>
            <a:endParaRPr lang="fr-FR"/>
          </a:p>
        </p:txBody>
      </p:sp>
    </p:spTree>
    <p:extLst>
      <p:ext uri="{BB962C8B-B14F-4D97-AF65-F5344CB8AC3E}">
        <p14:creationId xmlns:p14="http://schemas.microsoft.com/office/powerpoint/2010/main" val="3611801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explain the three types of user feedback. Generative feedback lets us brainstorm solutions based on user needs. Then, evaluative feedback gathers users' opinions on the solution. Finally, the hybrid mode is a mix of the two. </a:t>
            </a:r>
            <a:endParaRPr lang="fr-FR" dirty="0"/>
          </a:p>
        </p:txBody>
      </p:sp>
      <p:sp>
        <p:nvSpPr>
          <p:cNvPr id="4" name="Espace réservé du numéro de diapositive 3"/>
          <p:cNvSpPr>
            <a:spLocks noGrp="1"/>
          </p:cNvSpPr>
          <p:nvPr>
            <p:ph type="sldNum" sz="quarter" idx="5"/>
          </p:nvPr>
        </p:nvSpPr>
        <p:spPr/>
        <p:txBody>
          <a:bodyPr/>
          <a:lstStyle/>
          <a:p>
            <a:fld id="{C082528A-504D-42C8-8112-D4335BF0C069}" type="slidenum">
              <a:rPr lang="fr-FR"/>
              <a:t>10</a:t>
            </a:fld>
            <a:endParaRPr lang="fr-FR"/>
          </a:p>
        </p:txBody>
      </p:sp>
    </p:spTree>
    <p:extLst>
      <p:ext uri="{BB962C8B-B14F-4D97-AF65-F5344CB8AC3E}">
        <p14:creationId xmlns:p14="http://schemas.microsoft.com/office/powerpoint/2010/main" val="3582885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20228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20.8.2025.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microsoft.com/office/2018/10/relationships/comments" Target="../comments/modernComment_180_D7129244.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81_DEFCCB09.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uxdesign.cc/three-very-good-standardized-ux-surveys-for-industrial-use-f8f1e628d475" TargetMode="Externa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unsplash.com/explo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85_E6AD369.xm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unsplash.com/explo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nngroup.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s://www.scienceofpeopl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8C_CE6202CD.xm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3Qg80qTfzgU?feature=oembed" TargetMode="External"/><Relationship Id="rId5" Type="http://schemas.openxmlformats.org/officeDocument/2006/relationships/hyperlink" Target="https://youtu.be/3Qg80qTfzgU?feature=shared" TargetMode="Externa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hyperlink" Target="https://medium.com/usabilitygeek/eye-tracking-what-is-it-for-and-when-to-use-it-e54d497e5a4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www.nngroup.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18/10/relationships/comments" Target="../comments/modernComment_19C_AE5D58CE.xml"/><Relationship Id="rId7" Type="http://schemas.openxmlformats.org/officeDocument/2006/relationships/image" Target="../media/image48.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C0_7B195644.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digital.gov/resources/digitalgov-user-experience-resources/digitalgov-user-experience-program-usability-starter-kit/" TargetMode="External"/><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hyperlink" Target="https://digital.gov/resources/digitalgov-user-experience-resources/digitalgov-user-experience-program-usability-starter-kit/" TargetMode="External"/><Relationship Id="rId4" Type="http://schemas.openxmlformats.org/officeDocument/2006/relationships/hyperlink" Target="https://www.userfocus.co.uk/resources/datalogger.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hyperlink" Target="https://digital.gov/resources/digitalgov-user-experience-resources/digitalgov-user-experience-program-usability-starter-ki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hyperlink" Target="https://digital.gov/resources/digitalgov-user-experience-resources/digitalgov-user-experience-program-usability-starter-ki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app.maze.co/report/Accommodation-platform-User-Research-Report/ef2h9tlsyqag18/intro/demo"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hyperlink" Target="https://auth.maze.co/signup" TargetMode="Externa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https://blog.hubspot.com/service/system-usability-scale-su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hyperlink" Target="https://digital.gov/resources/digitalgov-user-experience-resources/digitalgov-user-experience-program-usability-starter-kit/"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7B_23BF6AC5.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ergoweb.ca/criteres/" TargetMode="External"/><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digital.gov/resources/digitalgov-user-experience-resources/digitalgov-user-experience-program-usability-starter-kit/"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hyperlink" Target="https://www.scienceofpeople.com/category/body-language/" TargetMode="External"/><Relationship Id="rId4" Type="http://schemas.openxmlformats.org/officeDocument/2006/relationships/hyperlink" Target="https://www.userfocus.co.uk/resources/datalogger.html" TargetMode="External"/></Relationships>
</file>

<file path=ppt/slides/_rels/slide9.xml.rels><?xml version="1.0" encoding="UTF-8" standalone="yes"?>
<Relationships xmlns="http://schemas.openxmlformats.org/package/2006/relationships"><Relationship Id="rId3" Type="http://schemas.microsoft.com/office/2018/10/relationships/comments" Target="../comments/modernComment_17C_BE1AE2CB.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A6161-1608-0121-4879-BF8160F25737}"/>
              </a:ext>
            </a:extLst>
          </p:cNvPr>
          <p:cNvSpPr>
            <a:spLocks noGrp="1"/>
          </p:cNvSpPr>
          <p:nvPr>
            <p:ph type="ctrTitle"/>
          </p:nvPr>
        </p:nvSpPr>
        <p:spPr/>
        <p:txBody>
          <a:bodyPr/>
          <a:lstStyle/>
          <a:p>
            <a:r>
              <a:rPr lang="fr-FR" dirty="0">
                <a:latin typeface="Bahnschrift"/>
              </a:rPr>
              <a:t>User </a:t>
            </a:r>
            <a:r>
              <a:rPr lang="fr-FR" dirty="0" err="1">
                <a:latin typeface="Bahnschrift"/>
              </a:rPr>
              <a:t>Research</a:t>
            </a:r>
            <a:r>
              <a:rPr lang="fr-FR" dirty="0">
                <a:latin typeface="Bahnschrift"/>
              </a:rPr>
              <a:t> &amp; </a:t>
            </a:r>
            <a:r>
              <a:rPr lang="fr-FR" dirty="0" err="1">
                <a:latin typeface="Bahnschrift"/>
              </a:rPr>
              <a:t>Testing</a:t>
            </a:r>
            <a:endParaRPr lang="fr-F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83CB-02CE-09EA-9787-F203AB1876E4}"/>
              </a:ext>
            </a:extLst>
          </p:cNvPr>
          <p:cNvSpPr>
            <a:spLocks noGrp="1"/>
          </p:cNvSpPr>
          <p:nvPr>
            <p:ph type="title"/>
          </p:nvPr>
        </p:nvSpPr>
        <p:spPr/>
        <p:txBody>
          <a:bodyPr/>
          <a:lstStyle/>
          <a:p>
            <a:r>
              <a:rPr lang="en-US"/>
              <a:t>3 types of goals </a:t>
            </a:r>
          </a:p>
        </p:txBody>
      </p:sp>
      <p:pic>
        <p:nvPicPr>
          <p:cNvPr id="7" name="image 60" descr="preencoded.png">
            <a:extLst>
              <a:ext uri="{FF2B5EF4-FFF2-40B4-BE49-F238E27FC236}">
                <a16:creationId xmlns:a16="http://schemas.microsoft.com/office/drawing/2014/main" id="{143BEE0F-CCA2-9ADF-8829-58E8D9DB1F1B}"/>
              </a:ext>
            </a:extLst>
          </p:cNvPr>
          <p:cNvPicPr>
            <a:picLocks noChangeAspect="1"/>
          </p:cNvPicPr>
          <p:nvPr/>
        </p:nvPicPr>
        <p:blipFill>
          <a:blip r:embed="rId3"/>
          <a:srcRect/>
          <a:stretch/>
        </p:blipFill>
        <p:spPr>
          <a:xfrm>
            <a:off x="635000" y="4070350"/>
            <a:ext cx="2324100" cy="2051050"/>
          </a:xfrm>
          <a:prstGeom prst="rect">
            <a:avLst/>
          </a:prstGeom>
        </p:spPr>
      </p:pic>
      <p:pic>
        <p:nvPicPr>
          <p:cNvPr id="9" name="image 61" descr="preencoded.png">
            <a:extLst>
              <a:ext uri="{FF2B5EF4-FFF2-40B4-BE49-F238E27FC236}">
                <a16:creationId xmlns:a16="http://schemas.microsoft.com/office/drawing/2014/main" id="{C3CD7734-3659-64D7-C53F-373705E91D13}"/>
              </a:ext>
            </a:extLst>
          </p:cNvPr>
          <p:cNvPicPr>
            <a:picLocks noChangeAspect="1"/>
          </p:cNvPicPr>
          <p:nvPr/>
        </p:nvPicPr>
        <p:blipFill>
          <a:blip r:embed="rId4"/>
          <a:srcRect/>
          <a:stretch/>
        </p:blipFill>
        <p:spPr>
          <a:xfrm>
            <a:off x="4203700" y="4184650"/>
            <a:ext cx="2235200" cy="2051050"/>
          </a:xfrm>
          <a:prstGeom prst="rect">
            <a:avLst/>
          </a:prstGeom>
        </p:spPr>
      </p:pic>
      <p:pic>
        <p:nvPicPr>
          <p:cNvPr id="11" name="image 62" descr="preencoded.png">
            <a:extLst>
              <a:ext uri="{FF2B5EF4-FFF2-40B4-BE49-F238E27FC236}">
                <a16:creationId xmlns:a16="http://schemas.microsoft.com/office/drawing/2014/main" id="{9544611A-D381-8318-6396-77ED6F93B28D}"/>
              </a:ext>
            </a:extLst>
          </p:cNvPr>
          <p:cNvPicPr>
            <a:picLocks noChangeAspect="1"/>
          </p:cNvPicPr>
          <p:nvPr/>
        </p:nvPicPr>
        <p:blipFill>
          <a:blip r:embed="rId5"/>
          <a:srcRect/>
          <a:stretch/>
        </p:blipFill>
        <p:spPr>
          <a:xfrm>
            <a:off x="7810500" y="4070350"/>
            <a:ext cx="2489200" cy="2051050"/>
          </a:xfrm>
          <a:prstGeom prst="rect">
            <a:avLst/>
          </a:prstGeom>
        </p:spPr>
      </p:pic>
      <p:sp>
        <p:nvSpPr>
          <p:cNvPr id="13" name="Titre">
            <a:extLst>
              <a:ext uri="{FF2B5EF4-FFF2-40B4-BE49-F238E27FC236}">
                <a16:creationId xmlns:a16="http://schemas.microsoft.com/office/drawing/2014/main" id="{FC4E5954-AA9D-2A91-EF9B-93F69C59CD20}"/>
              </a:ext>
            </a:extLst>
          </p:cNvPr>
          <p:cNvSpPr/>
          <p:nvPr/>
        </p:nvSpPr>
        <p:spPr>
          <a:xfrm>
            <a:off x="635000" y="279082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a:solidFill>
                  <a:srgbClr val="222222"/>
                </a:solidFill>
                <a:latin typeface="Bahnschrift SemiLight"/>
                <a:ea typeface="Satoshi Bold" pitchFamily="34" charset="-122"/>
                <a:cs typeface="Satoshi Bold" pitchFamily="34" charset="-120"/>
              </a:rPr>
              <a:t>Generative</a:t>
            </a:r>
            <a:endParaRPr lang="en-US" sz="2000">
              <a:latin typeface="Bahnschrift SemiLight"/>
            </a:endParaRPr>
          </a:p>
        </p:txBody>
      </p:sp>
      <p:sp>
        <p:nvSpPr>
          <p:cNvPr id="15" name="Paragraphe">
            <a:extLst>
              <a:ext uri="{FF2B5EF4-FFF2-40B4-BE49-F238E27FC236}">
                <a16:creationId xmlns:a16="http://schemas.microsoft.com/office/drawing/2014/main" id="{D5D6A6B4-6D8F-807D-8540-8CBA5A85C0EB}"/>
              </a:ext>
            </a:extLst>
          </p:cNvPr>
          <p:cNvSpPr/>
          <p:nvPr/>
        </p:nvSpPr>
        <p:spPr>
          <a:xfrm>
            <a:off x="635000" y="3209925"/>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a:ea typeface="Satoshi Regular" pitchFamily="34" charset="-122"/>
                <a:cs typeface="Satoshi Regular" pitchFamily="34" charset="-120"/>
              </a:rPr>
              <a:t>Better understand the Persona to imagine solutions.</a:t>
            </a:r>
            <a:endParaRPr lang="en-US" sz="1600" dirty="0">
              <a:latin typeface="Bahnschrift SemiLight"/>
            </a:endParaRPr>
          </a:p>
        </p:txBody>
      </p:sp>
      <p:sp>
        <p:nvSpPr>
          <p:cNvPr id="17" name="Titre">
            <a:extLst>
              <a:ext uri="{FF2B5EF4-FFF2-40B4-BE49-F238E27FC236}">
                <a16:creationId xmlns:a16="http://schemas.microsoft.com/office/drawing/2014/main" id="{079024F6-ED18-2DBC-96E5-AD87119356B2}"/>
              </a:ext>
            </a:extLst>
          </p:cNvPr>
          <p:cNvSpPr/>
          <p:nvPr/>
        </p:nvSpPr>
        <p:spPr>
          <a:xfrm>
            <a:off x="4381500" y="279082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a:solidFill>
                  <a:srgbClr val="222222"/>
                </a:solidFill>
                <a:latin typeface="Bahnschrift SemiLight"/>
                <a:ea typeface="Satoshi Bold" pitchFamily="34" charset="-122"/>
                <a:cs typeface="Satoshi Bold" pitchFamily="34" charset="-120"/>
              </a:rPr>
              <a:t>Evaluative</a:t>
            </a:r>
            <a:endParaRPr lang="en-US" sz="2000">
              <a:latin typeface="Bahnschrift SemiLight"/>
            </a:endParaRPr>
          </a:p>
        </p:txBody>
      </p:sp>
      <p:sp>
        <p:nvSpPr>
          <p:cNvPr id="19" name="Paragraphe">
            <a:extLst>
              <a:ext uri="{FF2B5EF4-FFF2-40B4-BE49-F238E27FC236}">
                <a16:creationId xmlns:a16="http://schemas.microsoft.com/office/drawing/2014/main" id="{F92BD2A1-B559-B028-A6E7-BD89E3BED184}"/>
              </a:ext>
            </a:extLst>
          </p:cNvPr>
          <p:cNvSpPr/>
          <p:nvPr/>
        </p:nvSpPr>
        <p:spPr>
          <a:xfrm>
            <a:off x="4381500" y="3209926"/>
            <a:ext cx="34417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a:ea typeface="Satoshi Regular" pitchFamily="34" charset="-122"/>
                <a:cs typeface="Satoshi Regular" pitchFamily="34" charset="-120"/>
              </a:rPr>
              <a:t>Analyze the interaction between the Persona and a particular product/service to improve it.</a:t>
            </a:r>
            <a:endParaRPr lang="en-US" sz="1600" dirty="0">
              <a:latin typeface="Bahnschrift SemiLight"/>
            </a:endParaRPr>
          </a:p>
        </p:txBody>
      </p:sp>
      <p:sp>
        <p:nvSpPr>
          <p:cNvPr id="21" name="Titre">
            <a:extLst>
              <a:ext uri="{FF2B5EF4-FFF2-40B4-BE49-F238E27FC236}">
                <a16:creationId xmlns:a16="http://schemas.microsoft.com/office/drawing/2014/main" id="{568EA99F-27E0-2E0F-8C8F-348D77A6FD4F}"/>
              </a:ext>
            </a:extLst>
          </p:cNvPr>
          <p:cNvSpPr/>
          <p:nvPr/>
        </p:nvSpPr>
        <p:spPr>
          <a:xfrm>
            <a:off x="8128000" y="279082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a:solidFill>
                  <a:srgbClr val="222222"/>
                </a:solidFill>
                <a:latin typeface="Bahnschrift SemiLight"/>
                <a:ea typeface="Satoshi Bold" pitchFamily="34" charset="-122"/>
                <a:cs typeface="Satoshi Bold" pitchFamily="34" charset="-120"/>
              </a:rPr>
              <a:t>Hybrid</a:t>
            </a:r>
            <a:endParaRPr lang="en-US" sz="2000">
              <a:latin typeface="Bahnschrift SemiLight"/>
            </a:endParaRPr>
          </a:p>
        </p:txBody>
      </p:sp>
      <p:sp>
        <p:nvSpPr>
          <p:cNvPr id="23" name="Paragraphe">
            <a:extLst>
              <a:ext uri="{FF2B5EF4-FFF2-40B4-BE49-F238E27FC236}">
                <a16:creationId xmlns:a16="http://schemas.microsoft.com/office/drawing/2014/main" id="{5DA0C77D-2389-03DF-FDE1-E1FE8FAB24EC}"/>
              </a:ext>
            </a:extLst>
          </p:cNvPr>
          <p:cNvSpPr/>
          <p:nvPr/>
        </p:nvSpPr>
        <p:spPr>
          <a:xfrm>
            <a:off x="8128000" y="3209925"/>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a:ea typeface="Satoshi Regular" pitchFamily="34" charset="-122"/>
                <a:cs typeface="Satoshi Regular" pitchFamily="34" charset="-120"/>
              </a:rPr>
              <a:t>Better understand the Persona while analyzing the interaction (advanced)</a:t>
            </a:r>
            <a:endParaRPr lang="en-US" sz="1600" dirty="0">
              <a:latin typeface="Bahnschrift SemiLight"/>
            </a:endParaRPr>
          </a:p>
        </p:txBody>
      </p:sp>
    </p:spTree>
    <p:extLst>
      <p:ext uri="{BB962C8B-B14F-4D97-AF65-F5344CB8AC3E}">
        <p14:creationId xmlns:p14="http://schemas.microsoft.com/office/powerpoint/2010/main" val="2601736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179F-7E9F-0E6D-80EA-A9C75B776760}"/>
              </a:ext>
            </a:extLst>
          </p:cNvPr>
          <p:cNvSpPr>
            <a:spLocks noGrp="1"/>
          </p:cNvSpPr>
          <p:nvPr>
            <p:ph type="title"/>
          </p:nvPr>
        </p:nvSpPr>
        <p:spPr/>
        <p:txBody>
          <a:bodyPr/>
          <a:lstStyle/>
          <a:p>
            <a:r>
              <a:rPr lang="en-US">
                <a:latin typeface="Bahnschrift SemiBold"/>
              </a:rPr>
              <a:t>From opinion to facts</a:t>
            </a:r>
            <a:endParaRPr lang="en-US"/>
          </a:p>
        </p:txBody>
      </p:sp>
      <p:sp>
        <p:nvSpPr>
          <p:cNvPr id="15" name="Lorem ipsum dolor sit amet consectetur adipiscing elit Nullam et lacus interdum viverra dui in posuere lorem">
            <a:extLst>
              <a:ext uri="{FF2B5EF4-FFF2-40B4-BE49-F238E27FC236}">
                <a16:creationId xmlns:a16="http://schemas.microsoft.com/office/drawing/2014/main" id="{6D98BEC6-422B-2094-A9FF-5A23C159D420}"/>
              </a:ext>
            </a:extLst>
          </p:cNvPr>
          <p:cNvSpPr/>
          <p:nvPr/>
        </p:nvSpPr>
        <p:spPr>
          <a:xfrm>
            <a:off x="635000" y="2124075"/>
            <a:ext cx="9048968" cy="1828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3600"/>
              </a:lnSpc>
            </a:pPr>
            <a:r>
              <a:rPr lang="en-US" sz="2400" i="1" dirty="0">
                <a:solidFill>
                  <a:srgbClr val="222222"/>
                </a:solidFill>
                <a:latin typeface="Bahnschrift SemiLight" panose="020B0502040204020203" pitchFamily="34" charset="0"/>
                <a:ea typeface="Lora Italic" pitchFamily="34" charset="-122"/>
                <a:cs typeface="Lora Italic" pitchFamily="34" charset="-120"/>
              </a:rPr>
              <a:t>The best designers use facts to guide them. It is (more) difficult to question solid facts.</a:t>
            </a:r>
            <a:endParaRPr lang="en-US" sz="2400" dirty="0">
              <a:latin typeface="Bahnschrift SemiLight" panose="020B0502040204020203" pitchFamily="34" charset="0"/>
            </a:endParaRPr>
          </a:p>
        </p:txBody>
      </p:sp>
      <p:sp>
        <p:nvSpPr>
          <p:cNvPr id="17" name="Source">
            <a:extLst>
              <a:ext uri="{FF2B5EF4-FFF2-40B4-BE49-F238E27FC236}">
                <a16:creationId xmlns:a16="http://schemas.microsoft.com/office/drawing/2014/main" id="{9C9A11D5-A4AB-912F-FDAB-97E4EF284CE7}"/>
              </a:ext>
            </a:extLst>
          </p:cNvPr>
          <p:cNvSpPr/>
          <p:nvPr/>
        </p:nvSpPr>
        <p:spPr>
          <a:xfrm>
            <a:off x="635000" y="4460876"/>
            <a:ext cx="497205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1800" b="1" dirty="0">
                <a:solidFill>
                  <a:srgbClr val="222222"/>
                </a:solidFill>
                <a:latin typeface="Bahnschrift SemiLight" panose="020B0502040204020203" pitchFamily="34" charset="0"/>
                <a:ea typeface="Satoshi Bold" pitchFamily="34" charset="-122"/>
                <a:cs typeface="Satoshi Bold" pitchFamily="34" charset="-120"/>
              </a:rPr>
              <a:t>Sarah Doddy</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223501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4174-F130-96EB-AE3C-1301A52533A6}"/>
              </a:ext>
            </a:extLst>
          </p:cNvPr>
          <p:cNvSpPr>
            <a:spLocks noGrp="1"/>
          </p:cNvSpPr>
          <p:nvPr>
            <p:ph type="title"/>
          </p:nvPr>
        </p:nvSpPr>
        <p:spPr/>
        <p:txBody>
          <a:bodyPr/>
          <a:lstStyle/>
          <a:p>
            <a:r>
              <a:rPr lang="en-US">
                <a:latin typeface="Bahnschrift SemiBold"/>
              </a:rPr>
              <a:t>UX as a process </a:t>
            </a:r>
          </a:p>
        </p:txBody>
      </p:sp>
      <p:pic>
        <p:nvPicPr>
          <p:cNvPr id="5" name="Illu 4" descr="preencoded.png">
            <a:extLst>
              <a:ext uri="{FF2B5EF4-FFF2-40B4-BE49-F238E27FC236}">
                <a16:creationId xmlns:a16="http://schemas.microsoft.com/office/drawing/2014/main" id="{0317F91D-B87E-E8BE-777D-BBA2672CFB3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44685" y="1896679"/>
            <a:ext cx="10071100" cy="5251450"/>
          </a:xfrm>
          <a:prstGeom prst="rect">
            <a:avLst/>
          </a:prstGeom>
        </p:spPr>
      </p:pic>
      <p:sp>
        <p:nvSpPr>
          <p:cNvPr id="7" name="Discover">
            <a:extLst>
              <a:ext uri="{FF2B5EF4-FFF2-40B4-BE49-F238E27FC236}">
                <a16:creationId xmlns:a16="http://schemas.microsoft.com/office/drawing/2014/main" id="{5B518236-3EC3-E6BE-80FC-851E83002A17}"/>
              </a:ext>
            </a:extLst>
          </p:cNvPr>
          <p:cNvSpPr/>
          <p:nvPr/>
        </p:nvSpPr>
        <p:spPr>
          <a:xfrm>
            <a:off x="1037239" y="4538279"/>
            <a:ext cx="1109060" cy="309836"/>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222222"/>
                </a:solidFill>
                <a:latin typeface="Bahnschrift"/>
                <a:ea typeface="Satoshi Bold" pitchFamily="34" charset="-122"/>
                <a:cs typeface="Satoshi Bold" pitchFamily="34" charset="-120"/>
              </a:rPr>
              <a:t>Discover</a:t>
            </a:r>
            <a:endParaRPr lang="en-US" sz="1800">
              <a:latin typeface="Bahnschrift"/>
            </a:endParaRPr>
          </a:p>
        </p:txBody>
      </p:sp>
      <p:sp>
        <p:nvSpPr>
          <p:cNvPr id="9" name="Stakeholders workshop Interviews Needs Questionnaires Benchmark">
            <a:extLst>
              <a:ext uri="{FF2B5EF4-FFF2-40B4-BE49-F238E27FC236}">
                <a16:creationId xmlns:a16="http://schemas.microsoft.com/office/drawing/2014/main" id="{E57E5E72-E04D-282F-79C5-41D2E07B397F}"/>
              </a:ext>
            </a:extLst>
          </p:cNvPr>
          <p:cNvSpPr/>
          <p:nvPr/>
        </p:nvSpPr>
        <p:spPr>
          <a:xfrm>
            <a:off x="1044685" y="4938329"/>
            <a:ext cx="1600200" cy="1295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a:solidFill>
                  <a:srgbClr val="222222"/>
                </a:solidFill>
                <a:latin typeface="Bahnschrift"/>
                <a:ea typeface="Satoshi Regular" pitchFamily="34" charset="-122"/>
                <a:cs typeface="Satoshi Regular" pitchFamily="34" charset="-120"/>
              </a:rPr>
              <a:t>Stakeholders workshop
 Interviews Needs
 Questionnaires
 Benchmark
 …</a:t>
            </a:r>
            <a:endParaRPr lang="en-US" sz="1200">
              <a:latin typeface="Bahnschrift"/>
            </a:endParaRPr>
          </a:p>
        </p:txBody>
      </p:sp>
      <p:sp>
        <p:nvSpPr>
          <p:cNvPr id="11" name="Conceptualize">
            <a:extLst>
              <a:ext uri="{FF2B5EF4-FFF2-40B4-BE49-F238E27FC236}">
                <a16:creationId xmlns:a16="http://schemas.microsoft.com/office/drawing/2014/main" id="{6E6E1F71-406D-7FF7-B24D-6937AB544C42}"/>
              </a:ext>
            </a:extLst>
          </p:cNvPr>
          <p:cNvSpPr/>
          <p:nvPr/>
        </p:nvSpPr>
        <p:spPr>
          <a:xfrm>
            <a:off x="2740135" y="4538279"/>
            <a:ext cx="156210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222222"/>
                </a:solidFill>
                <a:latin typeface="Bahnschrift"/>
                <a:ea typeface="Satoshi Bold" pitchFamily="34" charset="-122"/>
                <a:cs typeface="Satoshi Bold" pitchFamily="34" charset="-120"/>
              </a:rPr>
              <a:t>Conceptualize</a:t>
            </a:r>
            <a:endParaRPr lang="en-US" sz="1800">
              <a:latin typeface="Bahnschrift"/>
            </a:endParaRPr>
          </a:p>
        </p:txBody>
      </p:sp>
      <p:sp>
        <p:nvSpPr>
          <p:cNvPr id="13" name="Strategy workshop Design Studio Cards Sorting People">
            <a:extLst>
              <a:ext uri="{FF2B5EF4-FFF2-40B4-BE49-F238E27FC236}">
                <a16:creationId xmlns:a16="http://schemas.microsoft.com/office/drawing/2014/main" id="{7888B06F-2050-F03D-42F8-A6788A56DE65}"/>
              </a:ext>
            </a:extLst>
          </p:cNvPr>
          <p:cNvSpPr/>
          <p:nvPr/>
        </p:nvSpPr>
        <p:spPr>
          <a:xfrm>
            <a:off x="2759185" y="4938329"/>
            <a:ext cx="1600200" cy="1079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a:solidFill>
                  <a:srgbClr val="222222"/>
                </a:solidFill>
                <a:latin typeface="Bahnschrift"/>
                <a:ea typeface="Satoshi Regular" pitchFamily="34" charset="-122"/>
                <a:cs typeface="Satoshi Regular" pitchFamily="34" charset="-120"/>
              </a:rPr>
              <a:t>Strategy workshop
 Design Studio
 Cards Sorting
 People
 …</a:t>
            </a:r>
            <a:endParaRPr lang="en-US" sz="1200">
              <a:latin typeface="Bahnschrift"/>
            </a:endParaRPr>
          </a:p>
        </p:txBody>
      </p:sp>
      <p:sp>
        <p:nvSpPr>
          <p:cNvPr id="15" name="Designer">
            <a:extLst>
              <a:ext uri="{FF2B5EF4-FFF2-40B4-BE49-F238E27FC236}">
                <a16:creationId xmlns:a16="http://schemas.microsoft.com/office/drawing/2014/main" id="{8E38612D-A964-8835-BBB1-2FA13580F031}"/>
              </a:ext>
            </a:extLst>
          </p:cNvPr>
          <p:cNvSpPr/>
          <p:nvPr/>
        </p:nvSpPr>
        <p:spPr>
          <a:xfrm>
            <a:off x="4466239" y="4538279"/>
            <a:ext cx="1219638" cy="304581"/>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dirty="0">
                <a:solidFill>
                  <a:srgbClr val="222222"/>
                </a:solidFill>
                <a:latin typeface="Bahnschrift"/>
                <a:ea typeface="Satoshi Bold"/>
              </a:rPr>
              <a:t>Design</a:t>
            </a:r>
            <a:endParaRPr lang="en-US" sz="1800" dirty="0">
              <a:latin typeface="Bahnschrift"/>
            </a:endParaRPr>
          </a:p>
        </p:txBody>
      </p:sp>
      <p:sp>
        <p:nvSpPr>
          <p:cNvPr id="17" name="Wireframing Prototyping Charters Expert analysis">
            <a:extLst>
              <a:ext uri="{FF2B5EF4-FFF2-40B4-BE49-F238E27FC236}">
                <a16:creationId xmlns:a16="http://schemas.microsoft.com/office/drawing/2014/main" id="{1C261FEF-76EC-7289-8367-A2BAA000C6DB}"/>
              </a:ext>
            </a:extLst>
          </p:cNvPr>
          <p:cNvSpPr/>
          <p:nvPr/>
        </p:nvSpPr>
        <p:spPr>
          <a:xfrm>
            <a:off x="4473685" y="4938329"/>
            <a:ext cx="1568450" cy="1079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a:solidFill>
                  <a:srgbClr val="222222"/>
                </a:solidFill>
                <a:latin typeface="Bahnschrift"/>
                <a:ea typeface="Satoshi Regular" pitchFamily="34" charset="-122"/>
                <a:cs typeface="Satoshi Regular" pitchFamily="34" charset="-120"/>
              </a:rPr>
              <a:t>Wireframing
 Prototyping
 Charters
 Expert analysis
 …</a:t>
            </a:r>
            <a:endParaRPr lang="en-US" sz="1200">
              <a:latin typeface="Bahnschrift"/>
            </a:endParaRPr>
          </a:p>
        </p:txBody>
      </p:sp>
      <p:sp>
        <p:nvSpPr>
          <p:cNvPr id="19" name="Test">
            <a:extLst>
              <a:ext uri="{FF2B5EF4-FFF2-40B4-BE49-F238E27FC236}">
                <a16:creationId xmlns:a16="http://schemas.microsoft.com/office/drawing/2014/main" id="{E5F6476E-E02B-3298-CDB5-0D8013A6E30A}"/>
              </a:ext>
            </a:extLst>
          </p:cNvPr>
          <p:cNvSpPr/>
          <p:nvPr/>
        </p:nvSpPr>
        <p:spPr>
          <a:xfrm>
            <a:off x="6150085" y="4538279"/>
            <a:ext cx="648356" cy="315091"/>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222222"/>
                </a:solidFill>
                <a:latin typeface="Bahnschrift"/>
                <a:ea typeface="Satoshi Bold" pitchFamily="34" charset="-122"/>
                <a:cs typeface="Satoshi Bold" pitchFamily="34" charset="-120"/>
              </a:rPr>
              <a:t>Test</a:t>
            </a:r>
            <a:endParaRPr lang="en-US" sz="1800">
              <a:latin typeface="Bahnschrift"/>
            </a:endParaRPr>
          </a:p>
        </p:txBody>
      </p:sp>
      <p:sp>
        <p:nvSpPr>
          <p:cNvPr id="21" name="User testing Interviews Eye tracking AB testing Tree Testing">
            <a:extLst>
              <a:ext uri="{FF2B5EF4-FFF2-40B4-BE49-F238E27FC236}">
                <a16:creationId xmlns:a16="http://schemas.microsoft.com/office/drawing/2014/main" id="{B6BFFCFC-5D04-BC77-A301-1D4AA7D0D122}"/>
              </a:ext>
            </a:extLst>
          </p:cNvPr>
          <p:cNvSpPr/>
          <p:nvPr/>
        </p:nvSpPr>
        <p:spPr>
          <a:xfrm>
            <a:off x="6156434" y="4938329"/>
            <a:ext cx="1600200" cy="1295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a:solidFill>
                  <a:srgbClr val="222222"/>
                </a:solidFill>
                <a:latin typeface="Bahnschrift"/>
                <a:ea typeface="Satoshi Regular" pitchFamily="34" charset="-122"/>
                <a:cs typeface="Satoshi Regular" pitchFamily="34" charset="-120"/>
              </a:rPr>
              <a:t>User testing
 Interviews
 Eye tracking
 A/B testing
 Tree Testing
 …</a:t>
            </a:r>
            <a:endParaRPr lang="en-US" sz="1200">
              <a:latin typeface="Bahnschrift"/>
            </a:endParaRPr>
          </a:p>
        </p:txBody>
      </p:sp>
      <p:sp>
        <p:nvSpPr>
          <p:cNvPr id="23" name="Develop">
            <a:extLst>
              <a:ext uri="{FF2B5EF4-FFF2-40B4-BE49-F238E27FC236}">
                <a16:creationId xmlns:a16="http://schemas.microsoft.com/office/drawing/2014/main" id="{C1E9C7F0-7458-33EE-32F1-DB6986BF6864}"/>
              </a:ext>
            </a:extLst>
          </p:cNvPr>
          <p:cNvSpPr/>
          <p:nvPr/>
        </p:nvSpPr>
        <p:spPr>
          <a:xfrm>
            <a:off x="7858234" y="4538279"/>
            <a:ext cx="895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222222"/>
                </a:solidFill>
                <a:latin typeface="Bahnschrift"/>
                <a:ea typeface="Satoshi Bold" pitchFamily="34" charset="-122"/>
                <a:cs typeface="Satoshi Bold" pitchFamily="34" charset="-120"/>
              </a:rPr>
              <a:t>Develop</a:t>
            </a:r>
            <a:endParaRPr lang="en-US" sz="1800">
              <a:latin typeface="Bahnschrift"/>
            </a:endParaRPr>
          </a:p>
        </p:txBody>
      </p:sp>
      <p:sp>
        <p:nvSpPr>
          <p:cNvPr id="25" name="Expert analysis Cognitive assessment Accessibility check">
            <a:extLst>
              <a:ext uri="{FF2B5EF4-FFF2-40B4-BE49-F238E27FC236}">
                <a16:creationId xmlns:a16="http://schemas.microsoft.com/office/drawing/2014/main" id="{627CB2F9-01F9-B491-2F70-B36A22FC9309}"/>
              </a:ext>
            </a:extLst>
          </p:cNvPr>
          <p:cNvSpPr/>
          <p:nvPr/>
        </p:nvSpPr>
        <p:spPr>
          <a:xfrm>
            <a:off x="7870934" y="4938329"/>
            <a:ext cx="1682750" cy="1079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a:solidFill>
                  <a:srgbClr val="222222"/>
                </a:solidFill>
                <a:latin typeface="Bahnschrift"/>
                <a:ea typeface="Satoshi Regular" pitchFamily="34" charset="-122"/>
                <a:cs typeface="Satoshi Regular" pitchFamily="34" charset="-120"/>
              </a:rPr>
              <a:t>Expert analysis
 Cognitive assessment
 Accessibility check
 ...</a:t>
            </a:r>
            <a:endParaRPr lang="en-US" sz="1200">
              <a:latin typeface="Bahnschrift"/>
            </a:endParaRPr>
          </a:p>
        </p:txBody>
      </p:sp>
      <p:sp>
        <p:nvSpPr>
          <p:cNvPr id="27" name="Listen">
            <a:extLst>
              <a:ext uri="{FF2B5EF4-FFF2-40B4-BE49-F238E27FC236}">
                <a16:creationId xmlns:a16="http://schemas.microsoft.com/office/drawing/2014/main" id="{61744FA2-B2FD-9A81-BC1A-2E38FD88D40A}"/>
              </a:ext>
            </a:extLst>
          </p:cNvPr>
          <p:cNvSpPr/>
          <p:nvPr/>
        </p:nvSpPr>
        <p:spPr>
          <a:xfrm>
            <a:off x="9661634" y="4533024"/>
            <a:ext cx="851556" cy="29407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222222"/>
                </a:solidFill>
                <a:latin typeface="Bahnschrift"/>
                <a:ea typeface="Satoshi Bold" pitchFamily="34" charset="-122"/>
                <a:cs typeface="Satoshi Bold" pitchFamily="34" charset="-120"/>
              </a:rPr>
              <a:t>Listen</a:t>
            </a:r>
            <a:endParaRPr lang="en-US" sz="1800">
              <a:latin typeface="Bahnschrift"/>
            </a:endParaRPr>
          </a:p>
        </p:txBody>
      </p:sp>
      <p:sp>
        <p:nvSpPr>
          <p:cNvPr id="29" name="Analytics Behavior statistics Quiz Newspapers Interviews Micro feedback">
            <a:extLst>
              <a:ext uri="{FF2B5EF4-FFF2-40B4-BE49-F238E27FC236}">
                <a16:creationId xmlns:a16="http://schemas.microsoft.com/office/drawing/2014/main" id="{C1F63C01-64C6-2174-AE0C-6EA6B788CBB8}"/>
              </a:ext>
            </a:extLst>
          </p:cNvPr>
          <p:cNvSpPr/>
          <p:nvPr/>
        </p:nvSpPr>
        <p:spPr>
          <a:xfrm>
            <a:off x="9667984" y="4938329"/>
            <a:ext cx="1441450" cy="17272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152408" indent="-152408" algn="l">
              <a:lnSpc>
                <a:spcPts val="1680"/>
              </a:lnSpc>
              <a:buSzPct val="100000"/>
              <a:buChar char="•"/>
            </a:pPr>
            <a:r>
              <a:rPr lang="en-US" sz="1200" dirty="0">
                <a:solidFill>
                  <a:srgbClr val="222222"/>
                </a:solidFill>
                <a:latin typeface="Bahnschrift"/>
                <a:ea typeface="Satoshi Regular" pitchFamily="34" charset="-122"/>
                <a:cs typeface="Satoshi Regular" pitchFamily="34" charset="-120"/>
              </a:rPr>
              <a:t>Analytics
 Behavior statistics
 Quiz
 Newspapers
 Interviews
 Micro feedback
 …</a:t>
            </a:r>
            <a:endParaRPr lang="en-US" sz="1200" dirty="0">
              <a:latin typeface="Bahnschrift"/>
            </a:endParaRPr>
          </a:p>
        </p:txBody>
      </p:sp>
      <p:sp>
        <p:nvSpPr>
          <p:cNvPr id="31" name="Iterate">
            <a:extLst>
              <a:ext uri="{FF2B5EF4-FFF2-40B4-BE49-F238E27FC236}">
                <a16:creationId xmlns:a16="http://schemas.microsoft.com/office/drawing/2014/main" id="{929D18B0-A087-A4EB-C0D0-B89CF4A399B1}"/>
              </a:ext>
            </a:extLst>
          </p:cNvPr>
          <p:cNvSpPr/>
          <p:nvPr/>
        </p:nvSpPr>
        <p:spPr>
          <a:xfrm>
            <a:off x="5394434" y="2779329"/>
            <a:ext cx="6921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FF4C89"/>
                </a:solidFill>
                <a:latin typeface="Bahnschrift"/>
                <a:ea typeface="Satoshi Bold" pitchFamily="34" charset="-122"/>
                <a:cs typeface="Satoshi Bold" pitchFamily="34" charset="-120"/>
              </a:rPr>
              <a:t>Iterate</a:t>
            </a:r>
            <a:endParaRPr lang="en-US" sz="1800">
              <a:latin typeface="Bahnschrift"/>
            </a:endParaRPr>
          </a:p>
        </p:txBody>
      </p:sp>
      <p:sp>
        <p:nvSpPr>
          <p:cNvPr id="33" name="Improve">
            <a:extLst>
              <a:ext uri="{FF2B5EF4-FFF2-40B4-BE49-F238E27FC236}">
                <a16:creationId xmlns:a16="http://schemas.microsoft.com/office/drawing/2014/main" id="{66FF6E3D-52E3-C540-4E79-999A9F3C4D27}"/>
              </a:ext>
            </a:extLst>
          </p:cNvPr>
          <p:cNvSpPr/>
          <p:nvPr/>
        </p:nvSpPr>
        <p:spPr>
          <a:xfrm>
            <a:off x="5292835" y="1858579"/>
            <a:ext cx="90170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sz="1800" b="1">
                <a:solidFill>
                  <a:srgbClr val="FF4C89"/>
                </a:solidFill>
                <a:latin typeface="Bahnschrift"/>
                <a:ea typeface="Satoshi Bold" pitchFamily="34" charset="-122"/>
                <a:cs typeface="Satoshi Bold" pitchFamily="34" charset="-120"/>
              </a:rPr>
              <a:t>Improve</a:t>
            </a:r>
            <a:endParaRPr lang="en-US" sz="1800">
              <a:latin typeface="Bahnschrift"/>
            </a:endParaRPr>
          </a:p>
        </p:txBody>
      </p:sp>
      <p:cxnSp>
        <p:nvCxnSpPr>
          <p:cNvPr id="3" name="Connecteur droit avec flèche 2">
            <a:extLst>
              <a:ext uri="{FF2B5EF4-FFF2-40B4-BE49-F238E27FC236}">
                <a16:creationId xmlns:a16="http://schemas.microsoft.com/office/drawing/2014/main" id="{D14B603A-B340-CC0E-C01D-6A6DFB4EAA06}"/>
              </a:ext>
            </a:extLst>
          </p:cNvPr>
          <p:cNvCxnSpPr/>
          <p:nvPr/>
        </p:nvCxnSpPr>
        <p:spPr>
          <a:xfrm flipH="1">
            <a:off x="6502139" y="2190207"/>
            <a:ext cx="3879919" cy="23185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A7CD7B14-9070-ADEB-E27D-E4ADD472718F}"/>
              </a:ext>
            </a:extLst>
          </p:cNvPr>
          <p:cNvPicPr>
            <a:picLocks noChangeAspect="1"/>
          </p:cNvPicPr>
          <p:nvPr/>
        </p:nvPicPr>
        <p:blipFill>
          <a:blip r:embed="rId5"/>
          <a:srcRect l="-4728" t="73592" r="34433" b="-5146"/>
          <a:stretch>
            <a:fillRect/>
          </a:stretch>
        </p:blipFill>
        <p:spPr>
          <a:xfrm>
            <a:off x="10755441" y="6471443"/>
            <a:ext cx="936585" cy="290257"/>
          </a:xfrm>
          <a:prstGeom prst="rect">
            <a:avLst/>
          </a:prstGeom>
        </p:spPr>
      </p:pic>
    </p:spTree>
    <p:extLst>
      <p:ext uri="{BB962C8B-B14F-4D97-AF65-F5344CB8AC3E}">
        <p14:creationId xmlns:p14="http://schemas.microsoft.com/office/powerpoint/2010/main" val="72785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2F67-B168-FB06-A487-90FC54649CF3}"/>
              </a:ext>
            </a:extLst>
          </p:cNvPr>
          <p:cNvSpPr>
            <a:spLocks noGrp="1"/>
          </p:cNvSpPr>
          <p:nvPr>
            <p:ph type="title"/>
          </p:nvPr>
        </p:nvSpPr>
        <p:spPr/>
        <p:txBody>
          <a:bodyPr/>
          <a:lstStyle/>
          <a:p>
            <a:r>
              <a:rPr lang="en-US">
                <a:latin typeface="Bahnschrift SemiBold"/>
              </a:rPr>
              <a:t>Some User Voice Techniques</a:t>
            </a:r>
            <a:endParaRPr lang="en-US"/>
          </a:p>
        </p:txBody>
      </p:sp>
      <p:sp>
        <p:nvSpPr>
          <p:cNvPr id="3" name="Content Placeholder 2">
            <a:extLst>
              <a:ext uri="{FF2B5EF4-FFF2-40B4-BE49-F238E27FC236}">
                <a16:creationId xmlns:a16="http://schemas.microsoft.com/office/drawing/2014/main" id="{333B5040-C5B5-93FB-CC4E-7A70BD28F472}"/>
              </a:ext>
            </a:extLst>
          </p:cNvPr>
          <p:cNvSpPr>
            <a:spLocks noGrp="1"/>
          </p:cNvSpPr>
          <p:nvPr>
            <p:ph sz="half" idx="1"/>
          </p:nvPr>
        </p:nvSpPr>
        <p:spPr>
          <a:xfrm>
            <a:off x="838200" y="2142148"/>
            <a:ext cx="5181600" cy="4351338"/>
          </a:xfrm>
        </p:spPr>
        <p:txBody>
          <a:bodyPr vert="horz" lIns="91440" tIns="45720" rIns="91440" bIns="45720" rtlCol="0" anchor="t">
            <a:normAutofit fontScale="70000" lnSpcReduction="20000"/>
          </a:bodyPr>
          <a:lstStyle/>
          <a:p>
            <a:r>
              <a:rPr lang="en-US" b="1">
                <a:latin typeface="Bahnschrift SemiLight"/>
              </a:rPr>
              <a:t>Conducting the interview vs scripting.</a:t>
            </a:r>
            <a:r>
              <a:rPr lang="en-US">
                <a:latin typeface="Bahnschrift SemiLight"/>
              </a:rPr>
              <a:t> By focusing on the themes and hypotheses identified, while leaving room for free feedback from the participant. </a:t>
            </a:r>
            <a:endParaRPr lang="en-US"/>
          </a:p>
          <a:p>
            <a:r>
              <a:rPr lang="en-US" b="1">
                <a:latin typeface="Bahnschrift SemiLight"/>
              </a:rPr>
              <a:t>Semi-directed interview.</a:t>
            </a:r>
            <a:r>
              <a:rPr lang="en-US">
                <a:latin typeface="Bahnschrift SemiLight"/>
              </a:rPr>
              <a:t> The questions are open for discussion, although they are structured around predefined themes. </a:t>
            </a:r>
          </a:p>
          <a:p>
            <a:r>
              <a:rPr lang="en-US" b="1">
                <a:latin typeface="Bahnschrift SemiLight"/>
              </a:rPr>
              <a:t>Consensus document. </a:t>
            </a:r>
            <a:r>
              <a:rPr lang="en-US">
                <a:latin typeface="Bahnschrift SemiLight"/>
              </a:rPr>
              <a:t>The guide includes hypotheses to be validated, but is also an opportunity to ask the participant questions. </a:t>
            </a:r>
          </a:p>
          <a:p>
            <a:r>
              <a:rPr lang="en-US" b="1">
                <a:latin typeface="Bahnschrift SemiLight"/>
              </a:rPr>
              <a:t>Framework for analysis. </a:t>
            </a:r>
            <a:r>
              <a:rPr lang="en-US">
                <a:latin typeface="Bahnschrift SemiLight"/>
              </a:rPr>
              <a:t>The structure of the guide itself makes it easier to take notes and analyze after research. </a:t>
            </a:r>
          </a:p>
        </p:txBody>
      </p:sp>
      <p:pic>
        <p:nvPicPr>
          <p:cNvPr id="7" name="Content Placeholder 6" descr="Une image contenant texte, capture d’écran, Police, nombre&#10;&#10;Le contenu généré par l’IA peut être incorrect.">
            <a:extLst>
              <a:ext uri="{FF2B5EF4-FFF2-40B4-BE49-F238E27FC236}">
                <a16:creationId xmlns:a16="http://schemas.microsoft.com/office/drawing/2014/main" id="{68C0BD6A-D6D5-66EE-D734-89F48CFE98DE}"/>
              </a:ext>
            </a:extLst>
          </p:cNvPr>
          <p:cNvPicPr>
            <a:picLocks noGrp="1" noChangeAspect="1"/>
          </p:cNvPicPr>
          <p:nvPr>
            <p:ph sz="half" idx="2"/>
          </p:nvPr>
        </p:nvPicPr>
        <p:blipFill>
          <a:blip r:embed="rId4"/>
          <a:stretch>
            <a:fillRect/>
          </a:stretch>
        </p:blipFill>
        <p:spPr>
          <a:xfrm>
            <a:off x="7102791" y="1776287"/>
            <a:ext cx="3038352" cy="4494028"/>
          </a:xfrm>
        </p:spPr>
      </p:pic>
      <p:pic>
        <p:nvPicPr>
          <p:cNvPr id="5" name="Picture 4">
            <a:extLst>
              <a:ext uri="{FF2B5EF4-FFF2-40B4-BE49-F238E27FC236}">
                <a16:creationId xmlns:a16="http://schemas.microsoft.com/office/drawing/2014/main" id="{15CFF37D-2381-24C3-258E-1EDFB2C21055}"/>
              </a:ext>
            </a:extLst>
          </p:cNvPr>
          <p:cNvPicPr>
            <a:picLocks noChangeAspect="1"/>
          </p:cNvPicPr>
          <p:nvPr/>
        </p:nvPicPr>
        <p:blipFill>
          <a:blip r:embed="rId5"/>
          <a:srcRect l="-4728" t="73592" r="34433" b="-5146"/>
          <a:stretch>
            <a:fillRect/>
          </a:stretch>
        </p:blipFill>
        <p:spPr>
          <a:xfrm>
            <a:off x="9204558" y="5980058"/>
            <a:ext cx="936585" cy="290257"/>
          </a:xfrm>
          <a:prstGeom prst="rect">
            <a:avLst/>
          </a:prstGeom>
        </p:spPr>
      </p:pic>
    </p:spTree>
    <p:extLst>
      <p:ext uri="{BB962C8B-B14F-4D97-AF65-F5344CB8AC3E}">
        <p14:creationId xmlns:p14="http://schemas.microsoft.com/office/powerpoint/2010/main" val="3608318532"/>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FDF61-5130-8303-45B7-62B826E83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AB21D-D18B-963D-F2F3-9050F58C2D81}"/>
              </a:ext>
            </a:extLst>
          </p:cNvPr>
          <p:cNvSpPr>
            <a:spLocks noGrp="1"/>
          </p:cNvSpPr>
          <p:nvPr>
            <p:ph type="title"/>
          </p:nvPr>
        </p:nvSpPr>
        <p:spPr/>
        <p:txBody>
          <a:bodyPr/>
          <a:lstStyle/>
          <a:p>
            <a:r>
              <a:rPr lang="en-US" dirty="0">
                <a:latin typeface="Bahnschrift SemiBold"/>
              </a:rPr>
              <a:t>Standardize Questionnaire</a:t>
            </a:r>
            <a:endParaRPr lang="fr-FR" dirty="0"/>
          </a:p>
        </p:txBody>
      </p:sp>
      <p:pic>
        <p:nvPicPr>
          <p:cNvPr id="12" name="image 64" descr="Une image contenant texte, capture d’écran, Police, diagramme&#10;&#10;Le contenu généré par l’IA peut être incorrect.">
            <a:extLst>
              <a:ext uri="{FF2B5EF4-FFF2-40B4-BE49-F238E27FC236}">
                <a16:creationId xmlns:a16="http://schemas.microsoft.com/office/drawing/2014/main" id="{F39691D4-EAB1-D206-41BA-92FAEAAF59C6}"/>
              </a:ext>
            </a:extLst>
          </p:cNvPr>
          <p:cNvPicPr>
            <a:picLocks noChangeAspect="1"/>
          </p:cNvPicPr>
          <p:nvPr/>
        </p:nvPicPr>
        <p:blipFill>
          <a:blip r:embed="rId4"/>
          <a:srcRect/>
          <a:stretch/>
        </p:blipFill>
        <p:spPr>
          <a:xfrm>
            <a:off x="2049932" y="1690527"/>
            <a:ext cx="8098485" cy="4535158"/>
          </a:xfrm>
          <a:prstGeom prst="rect">
            <a:avLst/>
          </a:prstGeom>
        </p:spPr>
      </p:pic>
      <p:sp>
        <p:nvSpPr>
          <p:cNvPr id="3" name="ZoneTexte 2">
            <a:extLst>
              <a:ext uri="{FF2B5EF4-FFF2-40B4-BE49-F238E27FC236}">
                <a16:creationId xmlns:a16="http://schemas.microsoft.com/office/drawing/2014/main" id="{12E87A53-48EA-6EE5-B33D-913C09BD11D6}"/>
              </a:ext>
            </a:extLst>
          </p:cNvPr>
          <p:cNvSpPr txBox="1"/>
          <p:nvPr/>
        </p:nvSpPr>
        <p:spPr>
          <a:xfrm>
            <a:off x="1805367" y="6137272"/>
            <a:ext cx="85760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b="1" dirty="0">
                <a:latin typeface="Bahnschrift"/>
                <a:ea typeface="+mn-lt"/>
                <a:cs typeface="+mn-lt"/>
              </a:rPr>
              <a:t>Source:</a:t>
            </a:r>
            <a:r>
              <a:rPr lang="fr-FR" sz="1200" dirty="0">
                <a:latin typeface="Bahnschrift"/>
                <a:ea typeface="+mn-lt"/>
                <a:cs typeface="+mn-lt"/>
              </a:rPr>
              <a:t> UX Design – </a:t>
            </a:r>
            <a:r>
              <a:rPr lang="fr-FR" sz="1200" i="1" err="1">
                <a:latin typeface="Bahnschrift"/>
                <a:ea typeface="+mn-lt"/>
                <a:cs typeface="+mn-lt"/>
              </a:rPr>
              <a:t>Three</a:t>
            </a:r>
            <a:r>
              <a:rPr lang="fr-FR" sz="1200" i="1" dirty="0">
                <a:latin typeface="Bahnschrift"/>
                <a:ea typeface="+mn-lt"/>
                <a:cs typeface="+mn-lt"/>
              </a:rPr>
              <a:t> </a:t>
            </a:r>
            <a:r>
              <a:rPr lang="fr-FR" sz="1200" i="1" err="1">
                <a:latin typeface="Bahnschrift"/>
                <a:ea typeface="+mn-lt"/>
                <a:cs typeface="+mn-lt"/>
              </a:rPr>
              <a:t>very</a:t>
            </a:r>
            <a:r>
              <a:rPr lang="fr-FR" sz="1200" i="1" dirty="0">
                <a:latin typeface="Bahnschrift"/>
                <a:ea typeface="+mn-lt"/>
                <a:cs typeface="+mn-lt"/>
              </a:rPr>
              <a:t> good </a:t>
            </a:r>
            <a:r>
              <a:rPr lang="fr-FR" sz="1200" i="1" err="1">
                <a:latin typeface="Bahnschrift"/>
                <a:ea typeface="+mn-lt"/>
                <a:cs typeface="+mn-lt"/>
              </a:rPr>
              <a:t>standardized</a:t>
            </a:r>
            <a:r>
              <a:rPr lang="fr-FR" sz="1200" i="1" dirty="0">
                <a:latin typeface="Bahnschrift"/>
                <a:ea typeface="+mn-lt"/>
                <a:cs typeface="+mn-lt"/>
              </a:rPr>
              <a:t> UX </a:t>
            </a:r>
            <a:r>
              <a:rPr lang="fr-FR" sz="1200" i="1" err="1">
                <a:latin typeface="Bahnschrift"/>
                <a:ea typeface="+mn-lt"/>
                <a:cs typeface="+mn-lt"/>
              </a:rPr>
              <a:t>surveys</a:t>
            </a:r>
            <a:r>
              <a:rPr lang="fr-FR" sz="1200" i="1" dirty="0">
                <a:latin typeface="Bahnschrift"/>
                <a:ea typeface="+mn-lt"/>
                <a:cs typeface="+mn-lt"/>
              </a:rPr>
              <a:t> for </a:t>
            </a:r>
            <a:r>
              <a:rPr lang="fr-FR" sz="1200" i="1" err="1">
                <a:latin typeface="Bahnschrift"/>
                <a:ea typeface="+mn-lt"/>
                <a:cs typeface="+mn-lt"/>
              </a:rPr>
              <a:t>industrial</a:t>
            </a:r>
            <a:r>
              <a:rPr lang="fr-FR" sz="1200" i="1" dirty="0">
                <a:latin typeface="Bahnschrift"/>
                <a:ea typeface="+mn-lt"/>
                <a:cs typeface="+mn-lt"/>
              </a:rPr>
              <a:t> use</a:t>
            </a:r>
            <a:br>
              <a:rPr lang="fr-FR" sz="1200" i="1" dirty="0">
                <a:latin typeface="Bahnschrift"/>
                <a:ea typeface="+mn-lt"/>
                <a:cs typeface="+mn-lt"/>
              </a:rPr>
            </a:br>
            <a:r>
              <a:rPr lang="fr-FR" sz="1200" i="1" dirty="0">
                <a:latin typeface="Bahnschrift"/>
                <a:ea typeface="+mn-lt"/>
                <a:cs typeface="+mn-lt"/>
              </a:rPr>
              <a:t> </a:t>
            </a:r>
            <a:r>
              <a:rPr lang="fr-FR" sz="1200" i="1" err="1">
                <a:latin typeface="Bahnschrift"/>
                <a:ea typeface="+mn-lt"/>
                <a:cs typeface="+mn-lt"/>
              </a:rPr>
              <a:t>Available</a:t>
            </a:r>
            <a:r>
              <a:rPr lang="fr-FR" sz="1200" i="1" dirty="0">
                <a:latin typeface="Bahnschrift"/>
                <a:ea typeface="+mn-lt"/>
                <a:cs typeface="+mn-lt"/>
              </a:rPr>
              <a:t> at: </a:t>
            </a:r>
            <a:r>
              <a:rPr lang="fr-FR" sz="1200" dirty="0">
                <a:latin typeface="Bahnschrift"/>
                <a:ea typeface="+mn-lt"/>
                <a:cs typeface="+mn-lt"/>
                <a:hlinkClick r:id="rId5"/>
              </a:rPr>
              <a:t>https://uxdesign.cc/three-very-good-standardized-ux-surveys-for-industrial-use-f8f1e628d475</a:t>
            </a:r>
            <a:endParaRPr lang="fr-FR" sz="1200">
              <a:latin typeface="Bahnschrift"/>
            </a:endParaRPr>
          </a:p>
        </p:txBody>
      </p:sp>
    </p:spTree>
    <p:extLst>
      <p:ext uri="{BB962C8B-B14F-4D97-AF65-F5344CB8AC3E}">
        <p14:creationId xmlns:p14="http://schemas.microsoft.com/office/powerpoint/2010/main" val="3741109001"/>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D1DE3-0415-D93F-F2E1-A4E4DB34A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EA0A7-AFE9-67F0-F477-6297E03913D3}"/>
              </a:ext>
            </a:extLst>
          </p:cNvPr>
          <p:cNvSpPr>
            <a:spLocks noGrp="1"/>
          </p:cNvSpPr>
          <p:nvPr>
            <p:ph type="title"/>
          </p:nvPr>
        </p:nvSpPr>
        <p:spPr>
          <a:xfrm>
            <a:off x="272359" y="365125"/>
            <a:ext cx="11081441" cy="1333107"/>
          </a:xfrm>
        </p:spPr>
        <p:txBody>
          <a:bodyPr/>
          <a:lstStyle/>
          <a:p>
            <a:r>
              <a:rPr lang="en-US" dirty="0">
                <a:latin typeface="Bahnschrift SemiBold"/>
              </a:rPr>
              <a:t>Card Sorting</a:t>
            </a:r>
            <a:endParaRPr lang="fr-FR" dirty="0"/>
          </a:p>
        </p:txBody>
      </p:sp>
      <p:pic>
        <p:nvPicPr>
          <p:cNvPr id="3" name="Image 2" descr="Card Sorting Pictures | Download Free Images on Unsplash">
            <a:extLst>
              <a:ext uri="{FF2B5EF4-FFF2-40B4-BE49-F238E27FC236}">
                <a16:creationId xmlns:a16="http://schemas.microsoft.com/office/drawing/2014/main" id="{C8EB8ACD-77BB-E410-0257-73B4E94810F9}"/>
              </a:ext>
            </a:extLst>
          </p:cNvPr>
          <p:cNvPicPr>
            <a:picLocks noChangeAspect="1"/>
          </p:cNvPicPr>
          <p:nvPr/>
        </p:nvPicPr>
        <p:blipFill>
          <a:blip r:embed="rId3"/>
          <a:stretch>
            <a:fillRect/>
          </a:stretch>
        </p:blipFill>
        <p:spPr>
          <a:xfrm>
            <a:off x="2897436" y="1927034"/>
            <a:ext cx="6397127" cy="4298414"/>
          </a:xfrm>
          <a:prstGeom prst="rect">
            <a:avLst/>
          </a:prstGeom>
        </p:spPr>
      </p:pic>
      <p:sp>
        <p:nvSpPr>
          <p:cNvPr id="4" name="ZoneTexte 3">
            <a:extLst>
              <a:ext uri="{FF2B5EF4-FFF2-40B4-BE49-F238E27FC236}">
                <a16:creationId xmlns:a16="http://schemas.microsoft.com/office/drawing/2014/main" id="{81B977AA-2139-C939-F871-F863D035AE2A}"/>
              </a:ext>
            </a:extLst>
          </p:cNvPr>
          <p:cNvSpPr txBox="1"/>
          <p:nvPr/>
        </p:nvSpPr>
        <p:spPr>
          <a:xfrm>
            <a:off x="6096000" y="6225448"/>
            <a:ext cx="331617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hlinkClick r:id="rId4"/>
              </a:rPr>
              <a:t>Explore Free Images, Wallpapers, &amp; Backgrounds | </a:t>
            </a:r>
            <a:r>
              <a:rPr lang="en-US" sz="1000" dirty="0" err="1">
                <a:hlinkClick r:id="rId4"/>
              </a:rPr>
              <a:t>Unsplash</a:t>
            </a:r>
            <a:endParaRPr lang="fr-FR" sz="1000" dirty="0" err="1">
              <a:latin typeface="Bahnschrift SemiLight"/>
            </a:endParaRPr>
          </a:p>
        </p:txBody>
      </p:sp>
    </p:spTree>
    <p:extLst>
      <p:ext uri="{BB962C8B-B14F-4D97-AF65-F5344CB8AC3E}">
        <p14:creationId xmlns:p14="http://schemas.microsoft.com/office/powerpoint/2010/main" val="2738671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C52DA-B5DB-BA98-1C93-25447BFAF6A8}"/>
            </a:ext>
          </a:extLst>
        </p:cNvPr>
        <p:cNvGrpSpPr/>
        <p:nvPr/>
      </p:nvGrpSpPr>
      <p:grpSpPr>
        <a:xfrm>
          <a:off x="0" y="0"/>
          <a:ext cx="0" cy="0"/>
          <a:chOff x="0" y="0"/>
          <a:chExt cx="0" cy="0"/>
        </a:xfrm>
      </p:grpSpPr>
      <p:pic>
        <p:nvPicPr>
          <p:cNvPr id="4" name="Base / Left-Right" descr="preencoded.png">
            <a:extLst>
              <a:ext uri="{FF2B5EF4-FFF2-40B4-BE49-F238E27FC236}">
                <a16:creationId xmlns:a16="http://schemas.microsoft.com/office/drawing/2014/main" id="{C43FC8AA-E5A9-0E05-42AB-24C93702E84F}"/>
              </a:ext>
            </a:extLst>
          </p:cNvPr>
          <p:cNvPicPr>
            <a:picLocks noChangeAspect="1"/>
          </p:cNvPicPr>
          <p:nvPr/>
        </p:nvPicPr>
        <p:blipFill>
          <a:blip r:embed="rId3"/>
          <a:srcRect/>
          <a:stretch/>
        </p:blipFill>
        <p:spPr>
          <a:xfrm>
            <a:off x="3334693" y="1697525"/>
            <a:ext cx="8291466" cy="4654991"/>
          </a:xfrm>
          <a:prstGeom prst="rect">
            <a:avLst/>
          </a:prstGeom>
        </p:spPr>
      </p:pic>
      <p:sp>
        <p:nvSpPr>
          <p:cNvPr id="2" name="Title 1">
            <a:extLst>
              <a:ext uri="{FF2B5EF4-FFF2-40B4-BE49-F238E27FC236}">
                <a16:creationId xmlns:a16="http://schemas.microsoft.com/office/drawing/2014/main" id="{EFBC7482-F244-9F3E-E253-274DFB4C80C0}"/>
              </a:ext>
            </a:extLst>
          </p:cNvPr>
          <p:cNvSpPr>
            <a:spLocks noGrp="1"/>
          </p:cNvSpPr>
          <p:nvPr>
            <p:ph type="title"/>
          </p:nvPr>
        </p:nvSpPr>
        <p:spPr>
          <a:xfrm>
            <a:off x="272359" y="365125"/>
            <a:ext cx="11081441" cy="1333107"/>
          </a:xfrm>
        </p:spPr>
        <p:txBody>
          <a:bodyPr/>
          <a:lstStyle/>
          <a:p>
            <a:r>
              <a:rPr lang="en-US" dirty="0">
                <a:latin typeface="Bahnschrift SemiBold"/>
              </a:rPr>
              <a:t>Understanding your users</a:t>
            </a:r>
            <a:endParaRPr lang="fr-FR" dirty="0"/>
          </a:p>
        </p:txBody>
      </p:sp>
      <p:sp>
        <p:nvSpPr>
          <p:cNvPr id="7" name="Titre">
            <a:extLst>
              <a:ext uri="{FF2B5EF4-FFF2-40B4-BE49-F238E27FC236}">
                <a16:creationId xmlns:a16="http://schemas.microsoft.com/office/drawing/2014/main" id="{51F8F493-93EF-786D-F1AF-8EC0A3E672AA}"/>
              </a:ext>
            </a:extLst>
          </p:cNvPr>
          <p:cNvSpPr/>
          <p:nvPr/>
        </p:nvSpPr>
        <p:spPr>
          <a:xfrm>
            <a:off x="635000" y="2206626"/>
            <a:ext cx="4972050" cy="2444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2400" dirty="0">
                <a:latin typeface="Bahnschrift SemiBold"/>
                <a:ea typeface="Satoshi Bold" pitchFamily="34" charset="-122"/>
                <a:cs typeface="Satoshi Bold" pitchFamily="34" charset="-120"/>
              </a:rPr>
              <a:t>No matter where you start, always start by observing and describing what you know about your users.</a:t>
            </a:r>
            <a:endParaRPr lang="en-US" sz="2400" dirty="0">
              <a:latin typeface="Bahnschrift SemiBold"/>
            </a:endParaRPr>
          </a:p>
        </p:txBody>
      </p:sp>
      <p:pic>
        <p:nvPicPr>
          <p:cNvPr id="5" name="Picture 4">
            <a:extLst>
              <a:ext uri="{FF2B5EF4-FFF2-40B4-BE49-F238E27FC236}">
                <a16:creationId xmlns:a16="http://schemas.microsoft.com/office/drawing/2014/main" id="{12939AA5-661F-CFDB-461E-6BEC3766056F}"/>
              </a:ext>
            </a:extLst>
          </p:cNvPr>
          <p:cNvPicPr>
            <a:picLocks noChangeAspect="1"/>
          </p:cNvPicPr>
          <p:nvPr/>
        </p:nvPicPr>
        <p:blipFill>
          <a:blip r:embed="rId4"/>
          <a:srcRect l="-4728" t="73592" r="34433" b="-5146"/>
          <a:stretch>
            <a:fillRect/>
          </a:stretch>
        </p:blipFill>
        <p:spPr>
          <a:xfrm>
            <a:off x="10003211" y="6062259"/>
            <a:ext cx="936585" cy="290257"/>
          </a:xfrm>
          <a:prstGeom prst="rect">
            <a:avLst/>
          </a:prstGeom>
        </p:spPr>
      </p:pic>
    </p:spTree>
    <p:extLst>
      <p:ext uri="{BB962C8B-B14F-4D97-AF65-F5344CB8AC3E}">
        <p14:creationId xmlns:p14="http://schemas.microsoft.com/office/powerpoint/2010/main" val="11615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AD4D9-DA34-D343-3C65-31524067F248}"/>
              </a:ext>
            </a:extLst>
          </p:cNvPr>
          <p:cNvSpPr>
            <a:spLocks noGrp="1"/>
          </p:cNvSpPr>
          <p:nvPr>
            <p:ph type="title"/>
          </p:nvPr>
        </p:nvSpPr>
        <p:spPr/>
        <p:txBody>
          <a:bodyPr/>
          <a:lstStyle/>
          <a:p>
            <a:r>
              <a:rPr lang="fr-FR" dirty="0">
                <a:latin typeface="Bahnschrift SemiBold"/>
              </a:rPr>
              <a:t>User </a:t>
            </a:r>
            <a:r>
              <a:rPr lang="fr-FR" dirty="0" err="1">
                <a:latin typeface="Bahnschrift SemiBold"/>
              </a:rPr>
              <a:t>Needs</a:t>
            </a:r>
            <a:r>
              <a:rPr lang="fr-FR" dirty="0">
                <a:latin typeface="Bahnschrift SemiBold"/>
              </a:rPr>
              <a:t> Investigation Canvas </a:t>
            </a:r>
          </a:p>
        </p:txBody>
      </p:sp>
      <p:pic>
        <p:nvPicPr>
          <p:cNvPr id="5" name="UNIC" descr="preencoded.png">
            <a:extLst>
              <a:ext uri="{FF2B5EF4-FFF2-40B4-BE49-F238E27FC236}">
                <a16:creationId xmlns:a16="http://schemas.microsoft.com/office/drawing/2014/main" id="{911A8856-0722-6A7B-A375-01E5A758AEBB}"/>
              </a:ext>
            </a:extLst>
          </p:cNvPr>
          <p:cNvPicPr>
            <a:picLocks noChangeAspect="1"/>
          </p:cNvPicPr>
          <p:nvPr/>
        </p:nvPicPr>
        <p:blipFill>
          <a:blip r:embed="rId3"/>
          <a:srcRect/>
          <a:stretch/>
        </p:blipFill>
        <p:spPr>
          <a:xfrm>
            <a:off x="302361" y="1668578"/>
            <a:ext cx="11557000" cy="4895850"/>
          </a:xfrm>
          <a:prstGeom prst="rect">
            <a:avLst/>
          </a:prstGeom>
        </p:spPr>
      </p:pic>
      <p:sp>
        <p:nvSpPr>
          <p:cNvPr id="7" name="name_1 Topic">
            <a:extLst>
              <a:ext uri="{FF2B5EF4-FFF2-40B4-BE49-F238E27FC236}">
                <a16:creationId xmlns:a16="http://schemas.microsoft.com/office/drawing/2014/main" id="{65D527EE-667F-F322-AC28-48689D9197BF}"/>
              </a:ext>
            </a:extLst>
          </p:cNvPr>
          <p:cNvSpPr/>
          <p:nvPr/>
        </p:nvSpPr>
        <p:spPr>
          <a:xfrm>
            <a:off x="492861" y="1827328"/>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 Topic</a:t>
            </a:r>
            <a:endParaRPr lang="en-US" sz="1200">
              <a:latin typeface="Bahnschrift"/>
            </a:endParaRPr>
          </a:p>
        </p:txBody>
      </p:sp>
      <p:sp>
        <p:nvSpPr>
          <p:cNvPr id="9" name="What is the main focused problematic">
            <a:extLst>
              <a:ext uri="{FF2B5EF4-FFF2-40B4-BE49-F238E27FC236}">
                <a16:creationId xmlns:a16="http://schemas.microsoft.com/office/drawing/2014/main" id="{C73C4622-263E-48BD-CF70-25CFD5D0BC17}"/>
              </a:ext>
            </a:extLst>
          </p:cNvPr>
          <p:cNvSpPr/>
          <p:nvPr/>
        </p:nvSpPr>
        <p:spPr>
          <a:xfrm>
            <a:off x="492861" y="2074978"/>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is the main focused problem?</a:t>
            </a:r>
            <a:endParaRPr lang="en-US" sz="1200">
              <a:latin typeface="Bahnschrift"/>
            </a:endParaRPr>
          </a:p>
        </p:txBody>
      </p:sp>
      <p:sp>
        <p:nvSpPr>
          <p:cNvPr id="11" name="name_2 Characteristics">
            <a:extLst>
              <a:ext uri="{FF2B5EF4-FFF2-40B4-BE49-F238E27FC236}">
                <a16:creationId xmlns:a16="http://schemas.microsoft.com/office/drawing/2014/main" id="{F7504177-A89B-1A7C-0C13-1C4CA5C27A3E}"/>
              </a:ext>
            </a:extLst>
          </p:cNvPr>
          <p:cNvSpPr/>
          <p:nvPr/>
        </p:nvSpPr>
        <p:spPr>
          <a:xfrm>
            <a:off x="4340961" y="1827328"/>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2. Characteristics</a:t>
            </a:r>
            <a:endParaRPr lang="en-US" sz="1200">
              <a:latin typeface="Bahnschrift"/>
            </a:endParaRPr>
          </a:p>
        </p:txBody>
      </p:sp>
      <p:sp>
        <p:nvSpPr>
          <p:cNvPr id="13" name="Who is the Persona">
            <a:extLst>
              <a:ext uri="{FF2B5EF4-FFF2-40B4-BE49-F238E27FC236}">
                <a16:creationId xmlns:a16="http://schemas.microsoft.com/office/drawing/2014/main" id="{2A447662-A35F-DD64-6552-08D66F9CABF5}"/>
              </a:ext>
            </a:extLst>
          </p:cNvPr>
          <p:cNvSpPr/>
          <p:nvPr/>
        </p:nvSpPr>
        <p:spPr>
          <a:xfrm>
            <a:off x="4340961" y="2074978"/>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Who is the Persona?</a:t>
            </a:r>
            <a:endParaRPr lang="en-US" sz="1200">
              <a:latin typeface="Bahnschrift"/>
            </a:endParaRPr>
          </a:p>
        </p:txBody>
      </p:sp>
      <p:sp>
        <p:nvSpPr>
          <p:cNvPr id="15" name="name_3 Context">
            <a:extLst>
              <a:ext uri="{FF2B5EF4-FFF2-40B4-BE49-F238E27FC236}">
                <a16:creationId xmlns:a16="http://schemas.microsoft.com/office/drawing/2014/main" id="{4575F679-F6C5-A4A1-5B9F-C3AEAC2449A6}"/>
              </a:ext>
            </a:extLst>
          </p:cNvPr>
          <p:cNvSpPr/>
          <p:nvPr/>
        </p:nvSpPr>
        <p:spPr>
          <a:xfrm>
            <a:off x="8189061" y="1827328"/>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3. Context</a:t>
            </a:r>
            <a:endParaRPr lang="en-US" sz="1200">
              <a:latin typeface="Bahnschrift"/>
            </a:endParaRPr>
          </a:p>
        </p:txBody>
      </p:sp>
      <p:sp>
        <p:nvSpPr>
          <p:cNvPr id="17" name="Where and when is the Persona">
            <a:extLst>
              <a:ext uri="{FF2B5EF4-FFF2-40B4-BE49-F238E27FC236}">
                <a16:creationId xmlns:a16="http://schemas.microsoft.com/office/drawing/2014/main" id="{F9AA90DD-82B7-C488-18D0-4A01256DA45B}"/>
              </a:ext>
            </a:extLst>
          </p:cNvPr>
          <p:cNvSpPr/>
          <p:nvPr/>
        </p:nvSpPr>
        <p:spPr>
          <a:xfrm>
            <a:off x="8189061" y="2074978"/>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Where and when is the Persona?</a:t>
            </a:r>
            <a:endParaRPr lang="en-US" sz="1200">
              <a:latin typeface="Bahnschrift"/>
            </a:endParaRPr>
          </a:p>
        </p:txBody>
      </p:sp>
      <p:sp>
        <p:nvSpPr>
          <p:cNvPr id="19" name="name_6 Pain Points">
            <a:extLst>
              <a:ext uri="{FF2B5EF4-FFF2-40B4-BE49-F238E27FC236}">
                <a16:creationId xmlns:a16="http://schemas.microsoft.com/office/drawing/2014/main" id="{B15612B2-90EE-7809-E73D-D9B2C7B24CBC}"/>
              </a:ext>
            </a:extLst>
          </p:cNvPr>
          <p:cNvSpPr/>
          <p:nvPr/>
        </p:nvSpPr>
        <p:spPr>
          <a:xfrm>
            <a:off x="492861" y="25956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6. Pain Points</a:t>
            </a:r>
            <a:endParaRPr lang="en-US" sz="1200">
              <a:latin typeface="Bahnschrift"/>
            </a:endParaRPr>
          </a:p>
        </p:txBody>
      </p:sp>
      <p:sp>
        <p:nvSpPr>
          <p:cNvPr id="21" name="What does the Persona face achieving the goals">
            <a:extLst>
              <a:ext uri="{FF2B5EF4-FFF2-40B4-BE49-F238E27FC236}">
                <a16:creationId xmlns:a16="http://schemas.microsoft.com/office/drawing/2014/main" id="{E903400B-FB08-BCF2-5F9F-987528FF296C}"/>
              </a:ext>
            </a:extLst>
          </p:cNvPr>
          <p:cNvSpPr/>
          <p:nvPr/>
        </p:nvSpPr>
        <p:spPr>
          <a:xfrm>
            <a:off x="492861" y="2843328"/>
            <a:ext cx="195326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does the Persona face achieve the goals?</a:t>
            </a:r>
            <a:endParaRPr lang="en-US" sz="1200">
              <a:latin typeface="Bahnschrift"/>
            </a:endParaRPr>
          </a:p>
        </p:txBody>
      </p:sp>
      <p:sp>
        <p:nvSpPr>
          <p:cNvPr id="23" name="name_4 Goals">
            <a:extLst>
              <a:ext uri="{FF2B5EF4-FFF2-40B4-BE49-F238E27FC236}">
                <a16:creationId xmlns:a16="http://schemas.microsoft.com/office/drawing/2014/main" id="{55AE38D0-DC5E-5EF6-F430-B3E32EEB663F}"/>
              </a:ext>
            </a:extLst>
          </p:cNvPr>
          <p:cNvSpPr/>
          <p:nvPr/>
        </p:nvSpPr>
        <p:spPr>
          <a:xfrm>
            <a:off x="2801731" y="25956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4. Goals</a:t>
            </a:r>
            <a:endParaRPr lang="en-US" sz="1200">
              <a:latin typeface="Bahnschrift"/>
            </a:endParaRPr>
          </a:p>
        </p:txBody>
      </p:sp>
      <p:sp>
        <p:nvSpPr>
          <p:cNvPr id="25" name="What does the Persona have to achieve">
            <a:extLst>
              <a:ext uri="{FF2B5EF4-FFF2-40B4-BE49-F238E27FC236}">
                <a16:creationId xmlns:a16="http://schemas.microsoft.com/office/drawing/2014/main" id="{54D8476E-D042-1192-0566-BB3EE97E12D7}"/>
              </a:ext>
            </a:extLst>
          </p:cNvPr>
          <p:cNvSpPr/>
          <p:nvPr/>
        </p:nvSpPr>
        <p:spPr>
          <a:xfrm>
            <a:off x="2801731" y="2843328"/>
            <a:ext cx="195326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does the Persona have to achieve?</a:t>
            </a:r>
            <a:endParaRPr lang="en-US" sz="1200">
              <a:latin typeface="Bahnschrift"/>
            </a:endParaRPr>
          </a:p>
        </p:txBody>
      </p:sp>
      <p:sp>
        <p:nvSpPr>
          <p:cNvPr id="27" name="name_5 Actions">
            <a:extLst>
              <a:ext uri="{FF2B5EF4-FFF2-40B4-BE49-F238E27FC236}">
                <a16:creationId xmlns:a16="http://schemas.microsoft.com/office/drawing/2014/main" id="{5DBD9FBE-93EC-9B34-7866-64FA0B5F03ED}"/>
              </a:ext>
            </a:extLst>
          </p:cNvPr>
          <p:cNvSpPr/>
          <p:nvPr/>
        </p:nvSpPr>
        <p:spPr>
          <a:xfrm>
            <a:off x="2801731" y="46530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5. Actions</a:t>
            </a:r>
            <a:endParaRPr lang="en-US" sz="1200">
              <a:latin typeface="Bahnschrift"/>
            </a:endParaRPr>
          </a:p>
        </p:txBody>
      </p:sp>
      <p:sp>
        <p:nvSpPr>
          <p:cNvPr id="29" name="How does the Persona achieve the goals">
            <a:extLst>
              <a:ext uri="{FF2B5EF4-FFF2-40B4-BE49-F238E27FC236}">
                <a16:creationId xmlns:a16="http://schemas.microsoft.com/office/drawing/2014/main" id="{F6AE3C4E-5035-2F09-F34F-6C528DEA1837}"/>
              </a:ext>
            </a:extLst>
          </p:cNvPr>
          <p:cNvSpPr/>
          <p:nvPr/>
        </p:nvSpPr>
        <p:spPr>
          <a:xfrm>
            <a:off x="2801731" y="4900728"/>
            <a:ext cx="195326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How does the Persona achieve the goals?</a:t>
            </a:r>
            <a:endParaRPr lang="en-US" sz="1200">
              <a:latin typeface="Bahnschrift"/>
            </a:endParaRPr>
          </a:p>
        </p:txBody>
      </p:sp>
      <p:sp>
        <p:nvSpPr>
          <p:cNvPr id="31" name="name_7 Motivations">
            <a:extLst>
              <a:ext uri="{FF2B5EF4-FFF2-40B4-BE49-F238E27FC236}">
                <a16:creationId xmlns:a16="http://schemas.microsoft.com/office/drawing/2014/main" id="{F733ECF3-2743-B4CA-85B7-DE0E6D01BBF2}"/>
              </a:ext>
            </a:extLst>
          </p:cNvPr>
          <p:cNvSpPr/>
          <p:nvPr/>
        </p:nvSpPr>
        <p:spPr>
          <a:xfrm>
            <a:off x="5110601" y="25956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7. Motivations</a:t>
            </a:r>
            <a:endParaRPr lang="en-US" sz="1200">
              <a:latin typeface="Bahnschrift"/>
            </a:endParaRPr>
          </a:p>
        </p:txBody>
      </p:sp>
      <p:sp>
        <p:nvSpPr>
          <p:cNvPr id="33" name="What are the deep psychological needs of the Persona">
            <a:extLst>
              <a:ext uri="{FF2B5EF4-FFF2-40B4-BE49-F238E27FC236}">
                <a16:creationId xmlns:a16="http://schemas.microsoft.com/office/drawing/2014/main" id="{FE91A101-69AD-EBD8-203A-9579BB453C6D}"/>
              </a:ext>
            </a:extLst>
          </p:cNvPr>
          <p:cNvSpPr/>
          <p:nvPr/>
        </p:nvSpPr>
        <p:spPr>
          <a:xfrm>
            <a:off x="5110601" y="2843328"/>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are the deep psychological needs of the Persona?</a:t>
            </a:r>
            <a:endParaRPr lang="en-US" sz="1200">
              <a:latin typeface="Bahnschrift"/>
            </a:endParaRPr>
          </a:p>
        </p:txBody>
      </p:sp>
      <p:sp>
        <p:nvSpPr>
          <p:cNvPr id="35" name="name_8 Supporters">
            <a:extLst>
              <a:ext uri="{FF2B5EF4-FFF2-40B4-BE49-F238E27FC236}">
                <a16:creationId xmlns:a16="http://schemas.microsoft.com/office/drawing/2014/main" id="{B4403BC1-589D-C942-9453-827982851F71}"/>
              </a:ext>
            </a:extLst>
          </p:cNvPr>
          <p:cNvSpPr/>
          <p:nvPr/>
        </p:nvSpPr>
        <p:spPr>
          <a:xfrm>
            <a:off x="5110601" y="39672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8. Supporters</a:t>
            </a:r>
            <a:endParaRPr lang="en-US" sz="1200">
              <a:latin typeface="Bahnschrift"/>
            </a:endParaRPr>
          </a:p>
        </p:txBody>
      </p:sp>
      <p:sp>
        <p:nvSpPr>
          <p:cNvPr id="37" name="WhoWhat contributes to help the Persona today">
            <a:extLst>
              <a:ext uri="{FF2B5EF4-FFF2-40B4-BE49-F238E27FC236}">
                <a16:creationId xmlns:a16="http://schemas.microsoft.com/office/drawing/2014/main" id="{0BAE0DEF-034F-2D6D-3E5D-719086D605A7}"/>
              </a:ext>
            </a:extLst>
          </p:cNvPr>
          <p:cNvSpPr/>
          <p:nvPr/>
        </p:nvSpPr>
        <p:spPr>
          <a:xfrm>
            <a:off x="5110601" y="4214928"/>
            <a:ext cx="195326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Who/What contributes to helping the Persona today?</a:t>
            </a:r>
            <a:endParaRPr lang="en-US" sz="1200">
              <a:latin typeface="Bahnschrift"/>
            </a:endParaRPr>
          </a:p>
        </p:txBody>
      </p:sp>
      <p:sp>
        <p:nvSpPr>
          <p:cNvPr id="39" name="name_9 Alternatives">
            <a:extLst>
              <a:ext uri="{FF2B5EF4-FFF2-40B4-BE49-F238E27FC236}">
                <a16:creationId xmlns:a16="http://schemas.microsoft.com/office/drawing/2014/main" id="{947F74BB-CEBA-4FDC-224D-FFA1043C0944}"/>
              </a:ext>
            </a:extLst>
          </p:cNvPr>
          <p:cNvSpPr/>
          <p:nvPr/>
        </p:nvSpPr>
        <p:spPr>
          <a:xfrm>
            <a:off x="5110601" y="53388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9. Alternatives</a:t>
            </a:r>
            <a:endParaRPr lang="en-US" sz="1200">
              <a:latin typeface="Bahnschrift"/>
            </a:endParaRPr>
          </a:p>
        </p:txBody>
      </p:sp>
      <p:sp>
        <p:nvSpPr>
          <p:cNvPr id="41" name="Whatwho are the external existing solution to the problem">
            <a:extLst>
              <a:ext uri="{FF2B5EF4-FFF2-40B4-BE49-F238E27FC236}">
                <a16:creationId xmlns:a16="http://schemas.microsoft.com/office/drawing/2014/main" id="{C545E5B1-7825-A076-7C36-601EE76E7A2C}"/>
              </a:ext>
            </a:extLst>
          </p:cNvPr>
          <p:cNvSpPr/>
          <p:nvPr/>
        </p:nvSpPr>
        <p:spPr>
          <a:xfrm>
            <a:off x="5110601" y="5586528"/>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What/who are the external existing solution to the problem?</a:t>
            </a:r>
            <a:endParaRPr lang="en-US" sz="1200">
              <a:latin typeface="Bahnschrift"/>
            </a:endParaRPr>
          </a:p>
        </p:txBody>
      </p:sp>
      <p:sp>
        <p:nvSpPr>
          <p:cNvPr id="43" name="name_12 Value for Persona">
            <a:extLst>
              <a:ext uri="{FF2B5EF4-FFF2-40B4-BE49-F238E27FC236}">
                <a16:creationId xmlns:a16="http://schemas.microsoft.com/office/drawing/2014/main" id="{1A0CB80D-F841-7D1E-FDE7-58A7355CA55E}"/>
              </a:ext>
            </a:extLst>
          </p:cNvPr>
          <p:cNvSpPr/>
          <p:nvPr/>
        </p:nvSpPr>
        <p:spPr>
          <a:xfrm>
            <a:off x="7419421" y="25956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12. Value for Persona</a:t>
            </a:r>
            <a:endParaRPr lang="en-US" sz="1200">
              <a:latin typeface="Bahnschrift"/>
            </a:endParaRPr>
          </a:p>
        </p:txBody>
      </p:sp>
      <p:sp>
        <p:nvSpPr>
          <p:cNvPr id="45" name="What are the pain relievers or gain creators for the Persona">
            <a:extLst>
              <a:ext uri="{FF2B5EF4-FFF2-40B4-BE49-F238E27FC236}">
                <a16:creationId xmlns:a16="http://schemas.microsoft.com/office/drawing/2014/main" id="{799AD928-6984-6329-7661-3B51EB135A2F}"/>
              </a:ext>
            </a:extLst>
          </p:cNvPr>
          <p:cNvSpPr/>
          <p:nvPr/>
        </p:nvSpPr>
        <p:spPr>
          <a:xfrm>
            <a:off x="7419421" y="2843328"/>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are the pain relievers or gain creators for the Persona?</a:t>
            </a:r>
            <a:endParaRPr lang="en-US" sz="1200">
              <a:latin typeface="Bahnschrift"/>
            </a:endParaRPr>
          </a:p>
        </p:txBody>
      </p:sp>
      <p:sp>
        <p:nvSpPr>
          <p:cNvPr id="47" name="name_11 Solution Obstacles">
            <a:extLst>
              <a:ext uri="{FF2B5EF4-FFF2-40B4-BE49-F238E27FC236}">
                <a16:creationId xmlns:a16="http://schemas.microsoft.com/office/drawing/2014/main" id="{B47AD0AE-DB38-D294-843E-9FE5298E6C99}"/>
              </a:ext>
            </a:extLst>
          </p:cNvPr>
          <p:cNvSpPr/>
          <p:nvPr/>
        </p:nvSpPr>
        <p:spPr>
          <a:xfrm>
            <a:off x="7419421" y="46530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11. Solution Obstacles</a:t>
            </a:r>
            <a:endParaRPr lang="en-US" sz="1200">
              <a:latin typeface="Bahnschrift"/>
            </a:endParaRPr>
          </a:p>
        </p:txBody>
      </p:sp>
      <p:sp>
        <p:nvSpPr>
          <p:cNvPr id="49" name="What are the anxieties the Persona can feel regarding the solution">
            <a:extLst>
              <a:ext uri="{FF2B5EF4-FFF2-40B4-BE49-F238E27FC236}">
                <a16:creationId xmlns:a16="http://schemas.microsoft.com/office/drawing/2014/main" id="{5CD985E5-D748-EDF0-D083-ECB7BDA384C6}"/>
              </a:ext>
            </a:extLst>
          </p:cNvPr>
          <p:cNvSpPr/>
          <p:nvPr/>
        </p:nvSpPr>
        <p:spPr>
          <a:xfrm>
            <a:off x="7419421" y="4900728"/>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are the anxieties the Persona can feel regarding the solution?</a:t>
            </a:r>
            <a:endParaRPr lang="en-US" sz="1200">
              <a:latin typeface="Bahnschrift"/>
            </a:endParaRPr>
          </a:p>
        </p:txBody>
      </p:sp>
      <p:sp>
        <p:nvSpPr>
          <p:cNvPr id="51" name="name_10 Solutions Features">
            <a:extLst>
              <a:ext uri="{FF2B5EF4-FFF2-40B4-BE49-F238E27FC236}">
                <a16:creationId xmlns:a16="http://schemas.microsoft.com/office/drawing/2014/main" id="{02A31165-D67A-72F0-BE2B-18BD17161714}"/>
              </a:ext>
            </a:extLst>
          </p:cNvPr>
          <p:cNvSpPr/>
          <p:nvPr/>
        </p:nvSpPr>
        <p:spPr>
          <a:xfrm>
            <a:off x="9728291" y="2595678"/>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10. Solutions Features</a:t>
            </a:r>
            <a:endParaRPr lang="en-US" sz="1200">
              <a:latin typeface="Bahnschrift"/>
            </a:endParaRPr>
          </a:p>
        </p:txBody>
      </p:sp>
      <p:sp>
        <p:nvSpPr>
          <p:cNvPr id="53" name="What are the functioning attributes of the productservice">
            <a:extLst>
              <a:ext uri="{FF2B5EF4-FFF2-40B4-BE49-F238E27FC236}">
                <a16:creationId xmlns:a16="http://schemas.microsoft.com/office/drawing/2014/main" id="{EDE5B511-E7C0-9B0E-8B11-052B7B9559E6}"/>
              </a:ext>
            </a:extLst>
          </p:cNvPr>
          <p:cNvSpPr/>
          <p:nvPr/>
        </p:nvSpPr>
        <p:spPr>
          <a:xfrm>
            <a:off x="9728291" y="2843328"/>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What are the functioning attributes of the product/service?</a:t>
            </a:r>
            <a:endParaRPr lang="en-US" sz="1200">
              <a:latin typeface="Bahnschrift"/>
            </a:endParaRPr>
          </a:p>
        </p:txBody>
      </p:sp>
    </p:spTree>
    <p:extLst>
      <p:ext uri="{BB962C8B-B14F-4D97-AF65-F5344CB8AC3E}">
        <p14:creationId xmlns:p14="http://schemas.microsoft.com/office/powerpoint/2010/main" val="411897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2B875-578E-4900-1C34-2DF0F5FE62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FFA3E1-7F2E-4C78-DAC8-68AA96E7DBB6}"/>
              </a:ext>
            </a:extLst>
          </p:cNvPr>
          <p:cNvSpPr>
            <a:spLocks noGrp="1"/>
          </p:cNvSpPr>
          <p:nvPr>
            <p:ph type="title"/>
          </p:nvPr>
        </p:nvSpPr>
        <p:spPr/>
        <p:txBody>
          <a:bodyPr/>
          <a:lstStyle/>
          <a:p>
            <a:r>
              <a:rPr lang="fr-FR" dirty="0">
                <a:latin typeface="Bahnschrift SemiBold"/>
              </a:rPr>
              <a:t>User </a:t>
            </a:r>
            <a:r>
              <a:rPr lang="fr-FR" dirty="0" err="1">
                <a:latin typeface="Bahnschrift SemiBold"/>
              </a:rPr>
              <a:t>Needs</a:t>
            </a:r>
            <a:r>
              <a:rPr lang="fr-FR" dirty="0">
                <a:latin typeface="Bahnschrift SemiBold"/>
              </a:rPr>
              <a:t> Investigation Canvas </a:t>
            </a:r>
          </a:p>
        </p:txBody>
      </p:sp>
      <p:pic>
        <p:nvPicPr>
          <p:cNvPr id="4" name="UNIC" descr="preencoded.png">
            <a:extLst>
              <a:ext uri="{FF2B5EF4-FFF2-40B4-BE49-F238E27FC236}">
                <a16:creationId xmlns:a16="http://schemas.microsoft.com/office/drawing/2014/main" id="{22E25B5C-B1EC-5AB1-D5A1-34D7ABB4FBAA}"/>
              </a:ext>
            </a:extLst>
          </p:cNvPr>
          <p:cNvPicPr>
            <a:picLocks noChangeAspect="1"/>
          </p:cNvPicPr>
          <p:nvPr/>
        </p:nvPicPr>
        <p:blipFill>
          <a:blip r:embed="rId3"/>
          <a:srcRect/>
          <a:stretch/>
        </p:blipFill>
        <p:spPr>
          <a:xfrm>
            <a:off x="207818" y="1759527"/>
            <a:ext cx="11557000" cy="4895850"/>
          </a:xfrm>
          <a:prstGeom prst="rect">
            <a:avLst/>
          </a:prstGeom>
        </p:spPr>
      </p:pic>
      <p:sp>
        <p:nvSpPr>
          <p:cNvPr id="8" name="name_1 Topic">
            <a:extLst>
              <a:ext uri="{FF2B5EF4-FFF2-40B4-BE49-F238E27FC236}">
                <a16:creationId xmlns:a16="http://schemas.microsoft.com/office/drawing/2014/main" id="{935C3C59-E1D8-B480-393D-402A3757E268}"/>
              </a:ext>
            </a:extLst>
          </p:cNvPr>
          <p:cNvSpPr/>
          <p:nvPr/>
        </p:nvSpPr>
        <p:spPr>
          <a:xfrm>
            <a:off x="398318" y="1918277"/>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 Topic</a:t>
            </a:r>
            <a:endParaRPr lang="en-US" sz="1200">
              <a:latin typeface="Bahnschrift"/>
            </a:endParaRPr>
          </a:p>
        </p:txBody>
      </p:sp>
      <p:sp>
        <p:nvSpPr>
          <p:cNvPr id="12" name="What is the main focused problematic">
            <a:extLst>
              <a:ext uri="{FF2B5EF4-FFF2-40B4-BE49-F238E27FC236}">
                <a16:creationId xmlns:a16="http://schemas.microsoft.com/office/drawing/2014/main" id="{A6B644DE-5B67-5BE7-1C3C-270348558897}"/>
              </a:ext>
            </a:extLst>
          </p:cNvPr>
          <p:cNvSpPr/>
          <p:nvPr/>
        </p:nvSpPr>
        <p:spPr>
          <a:xfrm>
            <a:off x="398318" y="2165927"/>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Mobile community navigation.</a:t>
            </a:r>
            <a:endParaRPr lang="en-US" sz="1200">
              <a:latin typeface="Bahnschrift"/>
            </a:endParaRPr>
          </a:p>
        </p:txBody>
      </p:sp>
      <p:sp>
        <p:nvSpPr>
          <p:cNvPr id="16" name="name_2 Characteristics">
            <a:extLst>
              <a:ext uri="{FF2B5EF4-FFF2-40B4-BE49-F238E27FC236}">
                <a16:creationId xmlns:a16="http://schemas.microsoft.com/office/drawing/2014/main" id="{E006622D-63C5-8FF3-D045-97102F482A7D}"/>
              </a:ext>
            </a:extLst>
          </p:cNvPr>
          <p:cNvSpPr/>
          <p:nvPr/>
        </p:nvSpPr>
        <p:spPr>
          <a:xfrm>
            <a:off x="4246418" y="1918277"/>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2. Characteristics</a:t>
            </a:r>
            <a:endParaRPr lang="en-US" sz="1200">
              <a:latin typeface="Bahnschrift"/>
            </a:endParaRPr>
          </a:p>
        </p:txBody>
      </p:sp>
      <p:sp>
        <p:nvSpPr>
          <p:cNvPr id="20" name="Who is the Persona">
            <a:extLst>
              <a:ext uri="{FF2B5EF4-FFF2-40B4-BE49-F238E27FC236}">
                <a16:creationId xmlns:a16="http://schemas.microsoft.com/office/drawing/2014/main" id="{72A90BEB-7006-60EA-63C6-E5293F552F9E}"/>
              </a:ext>
            </a:extLst>
          </p:cNvPr>
          <p:cNvSpPr/>
          <p:nvPr/>
        </p:nvSpPr>
        <p:spPr>
          <a:xfrm>
            <a:off x="4246418" y="2165927"/>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Particularly for their holiday trips.</a:t>
            </a:r>
            <a:endParaRPr lang="en-US" sz="1200">
              <a:latin typeface="Bahnschrift"/>
            </a:endParaRPr>
          </a:p>
        </p:txBody>
      </p:sp>
      <p:sp>
        <p:nvSpPr>
          <p:cNvPr id="24" name="name_3 Context">
            <a:extLst>
              <a:ext uri="{FF2B5EF4-FFF2-40B4-BE49-F238E27FC236}">
                <a16:creationId xmlns:a16="http://schemas.microsoft.com/office/drawing/2014/main" id="{643D020F-6881-2512-7BDF-9F9D0BA75074}"/>
              </a:ext>
            </a:extLst>
          </p:cNvPr>
          <p:cNvSpPr/>
          <p:nvPr/>
        </p:nvSpPr>
        <p:spPr>
          <a:xfrm>
            <a:off x="8094518" y="1918277"/>
            <a:ext cx="34988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3. Context</a:t>
            </a:r>
            <a:endParaRPr lang="en-US" sz="1200">
              <a:latin typeface="Bahnschrift"/>
            </a:endParaRPr>
          </a:p>
        </p:txBody>
      </p:sp>
      <p:sp>
        <p:nvSpPr>
          <p:cNvPr id="28" name="Where and when is the Persona">
            <a:extLst>
              <a:ext uri="{FF2B5EF4-FFF2-40B4-BE49-F238E27FC236}">
                <a16:creationId xmlns:a16="http://schemas.microsoft.com/office/drawing/2014/main" id="{02DDE6D5-6817-3EA7-135B-4044B55CF3B2}"/>
              </a:ext>
            </a:extLst>
          </p:cNvPr>
          <p:cNvSpPr/>
          <p:nvPr/>
        </p:nvSpPr>
        <p:spPr>
          <a:xfrm>
            <a:off x="8094518" y="2165927"/>
            <a:ext cx="34925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In his car, in an unknown place, ….</a:t>
            </a:r>
            <a:endParaRPr lang="en-US" sz="1200">
              <a:latin typeface="Bahnschrift"/>
            </a:endParaRPr>
          </a:p>
        </p:txBody>
      </p:sp>
      <p:sp>
        <p:nvSpPr>
          <p:cNvPr id="32" name="name_6 Pain Points">
            <a:extLst>
              <a:ext uri="{FF2B5EF4-FFF2-40B4-BE49-F238E27FC236}">
                <a16:creationId xmlns:a16="http://schemas.microsoft.com/office/drawing/2014/main" id="{E871E517-0F7A-8828-B139-911BE71F569D}"/>
              </a:ext>
            </a:extLst>
          </p:cNvPr>
          <p:cNvSpPr/>
          <p:nvPr/>
        </p:nvSpPr>
        <p:spPr>
          <a:xfrm>
            <a:off x="398318" y="26866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6. Pain Points</a:t>
            </a:r>
            <a:endParaRPr lang="en-US" sz="1200">
              <a:latin typeface="Bahnschrift"/>
            </a:endParaRPr>
          </a:p>
        </p:txBody>
      </p:sp>
      <p:sp>
        <p:nvSpPr>
          <p:cNvPr id="36" name="What does the Persona face achieving the goals">
            <a:extLst>
              <a:ext uri="{FF2B5EF4-FFF2-40B4-BE49-F238E27FC236}">
                <a16:creationId xmlns:a16="http://schemas.microsoft.com/office/drawing/2014/main" id="{67DC05BB-1360-D675-0412-9DB154962FE8}"/>
              </a:ext>
            </a:extLst>
          </p:cNvPr>
          <p:cNvSpPr/>
          <p:nvPr/>
        </p:nvSpPr>
        <p:spPr>
          <a:xfrm>
            <a:off x="398318" y="2934277"/>
            <a:ext cx="1953260" cy="19431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Encounter roadworks or traffic jams.
 Being stopped by the police.
 Take a difficult route.
 Arrive late.
 To get lost.
 Getting bored on the road.
 Network loss.</a:t>
            </a:r>
            <a:endParaRPr lang="en-US" sz="1200">
              <a:latin typeface="Bahnschrift"/>
            </a:endParaRPr>
          </a:p>
        </p:txBody>
      </p:sp>
      <p:sp>
        <p:nvSpPr>
          <p:cNvPr id="40" name="name_4 Goals">
            <a:extLst>
              <a:ext uri="{FF2B5EF4-FFF2-40B4-BE49-F238E27FC236}">
                <a16:creationId xmlns:a16="http://schemas.microsoft.com/office/drawing/2014/main" id="{312AF818-14F0-D479-EA08-D447A223DBE7}"/>
              </a:ext>
            </a:extLst>
          </p:cNvPr>
          <p:cNvSpPr/>
          <p:nvPr/>
        </p:nvSpPr>
        <p:spPr>
          <a:xfrm>
            <a:off x="2707188" y="26866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4. Goals</a:t>
            </a:r>
            <a:endParaRPr lang="en-US" sz="1200">
              <a:latin typeface="Bahnschrift"/>
            </a:endParaRPr>
          </a:p>
        </p:txBody>
      </p:sp>
      <p:sp>
        <p:nvSpPr>
          <p:cNvPr id="44" name="What does the Persona have to achieve">
            <a:extLst>
              <a:ext uri="{FF2B5EF4-FFF2-40B4-BE49-F238E27FC236}">
                <a16:creationId xmlns:a16="http://schemas.microsoft.com/office/drawing/2014/main" id="{59885AE9-E3C3-EEF2-6E35-E8CA2A514F39}"/>
              </a:ext>
            </a:extLst>
          </p:cNvPr>
          <p:cNvSpPr/>
          <p:nvPr/>
        </p:nvSpPr>
        <p:spPr>
          <a:xfrm>
            <a:off x="2707188" y="2934277"/>
            <a:ext cx="1953260" cy="86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Arrive at your destination as quickly as possible.
 Discover routes.
 Enjoy the journey.</a:t>
            </a:r>
            <a:endParaRPr lang="en-US" sz="1200">
              <a:latin typeface="Bahnschrift"/>
            </a:endParaRPr>
          </a:p>
        </p:txBody>
      </p:sp>
      <p:sp>
        <p:nvSpPr>
          <p:cNvPr id="48" name="name_5 Actions">
            <a:extLst>
              <a:ext uri="{FF2B5EF4-FFF2-40B4-BE49-F238E27FC236}">
                <a16:creationId xmlns:a16="http://schemas.microsoft.com/office/drawing/2014/main" id="{1166FF78-B690-3B48-5172-E10C2D2F642F}"/>
              </a:ext>
            </a:extLst>
          </p:cNvPr>
          <p:cNvSpPr/>
          <p:nvPr/>
        </p:nvSpPr>
        <p:spPr>
          <a:xfrm>
            <a:off x="2707188" y="47440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5. Actions</a:t>
            </a:r>
            <a:endParaRPr lang="en-US" sz="1200">
              <a:latin typeface="Bahnschrift"/>
            </a:endParaRPr>
          </a:p>
        </p:txBody>
      </p:sp>
      <p:sp>
        <p:nvSpPr>
          <p:cNvPr id="52" name="How does the Persona achieve the goals">
            <a:extLst>
              <a:ext uri="{FF2B5EF4-FFF2-40B4-BE49-F238E27FC236}">
                <a16:creationId xmlns:a16="http://schemas.microsoft.com/office/drawing/2014/main" id="{0D81722B-9E2F-17F9-37D8-65A899547BC8}"/>
              </a:ext>
            </a:extLst>
          </p:cNvPr>
          <p:cNvSpPr/>
          <p:nvPr/>
        </p:nvSpPr>
        <p:spPr>
          <a:xfrm>
            <a:off x="2707188" y="4991677"/>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Identify a route.
 Stay informed of road disruptions.</a:t>
            </a:r>
            <a:endParaRPr lang="en-US" sz="1200">
              <a:latin typeface="Bahnschrift"/>
            </a:endParaRPr>
          </a:p>
        </p:txBody>
      </p:sp>
      <p:sp>
        <p:nvSpPr>
          <p:cNvPr id="55" name="name_7 Motivations">
            <a:extLst>
              <a:ext uri="{FF2B5EF4-FFF2-40B4-BE49-F238E27FC236}">
                <a16:creationId xmlns:a16="http://schemas.microsoft.com/office/drawing/2014/main" id="{31C08436-E595-3B7A-7C9D-F6633AE25645}"/>
              </a:ext>
            </a:extLst>
          </p:cNvPr>
          <p:cNvSpPr/>
          <p:nvPr/>
        </p:nvSpPr>
        <p:spPr>
          <a:xfrm>
            <a:off x="5016058" y="26866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7. Motivations</a:t>
            </a:r>
            <a:endParaRPr lang="en-US" sz="1200">
              <a:latin typeface="Bahnschrift"/>
            </a:endParaRPr>
          </a:p>
        </p:txBody>
      </p:sp>
      <p:sp>
        <p:nvSpPr>
          <p:cNvPr id="57" name="What are the deep psychological needs of the Persona">
            <a:extLst>
              <a:ext uri="{FF2B5EF4-FFF2-40B4-BE49-F238E27FC236}">
                <a16:creationId xmlns:a16="http://schemas.microsoft.com/office/drawing/2014/main" id="{EA281BA0-8A21-7495-7CFD-16ABC188C8B1}"/>
              </a:ext>
            </a:extLst>
          </p:cNvPr>
          <p:cNvSpPr/>
          <p:nvPr/>
        </p:nvSpPr>
        <p:spPr>
          <a:xfrm>
            <a:off x="5016058" y="2934277"/>
            <a:ext cx="195326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Competence - Efficiency.
 Security - Control.</a:t>
            </a:r>
            <a:endParaRPr lang="en-US" sz="1200">
              <a:latin typeface="Bahnschrift"/>
            </a:endParaRPr>
          </a:p>
        </p:txBody>
      </p:sp>
      <p:sp>
        <p:nvSpPr>
          <p:cNvPr id="59" name="name_8 Supporters">
            <a:extLst>
              <a:ext uri="{FF2B5EF4-FFF2-40B4-BE49-F238E27FC236}">
                <a16:creationId xmlns:a16="http://schemas.microsoft.com/office/drawing/2014/main" id="{4BAAF380-BC35-ADAC-FC6A-45247CC24AE5}"/>
              </a:ext>
            </a:extLst>
          </p:cNvPr>
          <p:cNvSpPr/>
          <p:nvPr/>
        </p:nvSpPr>
        <p:spPr>
          <a:xfrm>
            <a:off x="5016058" y="40582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8. Supporters</a:t>
            </a:r>
            <a:endParaRPr lang="en-US" sz="1200">
              <a:latin typeface="Bahnschrift"/>
            </a:endParaRPr>
          </a:p>
        </p:txBody>
      </p:sp>
      <p:sp>
        <p:nvSpPr>
          <p:cNvPr id="61" name="WhoWhat contributes to help the Persona today">
            <a:extLst>
              <a:ext uri="{FF2B5EF4-FFF2-40B4-BE49-F238E27FC236}">
                <a16:creationId xmlns:a16="http://schemas.microsoft.com/office/drawing/2014/main" id="{6BA5B8A2-B882-3396-D708-0E7EAD5560EA}"/>
              </a:ext>
            </a:extLst>
          </p:cNvPr>
          <p:cNvSpPr/>
          <p:nvPr/>
        </p:nvSpPr>
        <p:spPr>
          <a:xfrm>
            <a:off x="5016058" y="4305877"/>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Possible passengers.
 Other motorists.
 Road safety.</a:t>
            </a:r>
            <a:endParaRPr lang="en-US" sz="1200">
              <a:latin typeface="Bahnschrift"/>
            </a:endParaRPr>
          </a:p>
        </p:txBody>
      </p:sp>
      <p:sp>
        <p:nvSpPr>
          <p:cNvPr id="63" name="name_9 Alternatives">
            <a:extLst>
              <a:ext uri="{FF2B5EF4-FFF2-40B4-BE49-F238E27FC236}">
                <a16:creationId xmlns:a16="http://schemas.microsoft.com/office/drawing/2014/main" id="{3FAF8DF2-8394-2833-6CFD-C4D1B94C2DFC}"/>
              </a:ext>
            </a:extLst>
          </p:cNvPr>
          <p:cNvSpPr/>
          <p:nvPr/>
        </p:nvSpPr>
        <p:spPr>
          <a:xfrm>
            <a:off x="5016058" y="54298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9. Alternatives</a:t>
            </a:r>
            <a:endParaRPr lang="en-US" sz="1200">
              <a:latin typeface="Bahnschrift"/>
            </a:endParaRPr>
          </a:p>
        </p:txBody>
      </p:sp>
      <p:sp>
        <p:nvSpPr>
          <p:cNvPr id="65" name="Whatwho are the external existing solution to the problem">
            <a:extLst>
              <a:ext uri="{FF2B5EF4-FFF2-40B4-BE49-F238E27FC236}">
                <a16:creationId xmlns:a16="http://schemas.microsoft.com/office/drawing/2014/main" id="{F7D03D16-5157-DBB1-5D39-813E31821344}"/>
              </a:ext>
            </a:extLst>
          </p:cNvPr>
          <p:cNvSpPr/>
          <p:nvPr/>
        </p:nvSpPr>
        <p:spPr>
          <a:xfrm>
            <a:off x="5016058" y="5677477"/>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Paper map, radio.
 Built-in GPS.
 Google Maps.</a:t>
            </a:r>
            <a:endParaRPr lang="en-US" sz="1200">
              <a:latin typeface="Bahnschrift"/>
            </a:endParaRPr>
          </a:p>
        </p:txBody>
      </p:sp>
      <p:sp>
        <p:nvSpPr>
          <p:cNvPr id="67" name="name_12 Value for Persona">
            <a:extLst>
              <a:ext uri="{FF2B5EF4-FFF2-40B4-BE49-F238E27FC236}">
                <a16:creationId xmlns:a16="http://schemas.microsoft.com/office/drawing/2014/main" id="{14555240-DCE0-C9B8-7DF4-797DB76720B0}"/>
              </a:ext>
            </a:extLst>
          </p:cNvPr>
          <p:cNvSpPr/>
          <p:nvPr/>
        </p:nvSpPr>
        <p:spPr>
          <a:xfrm>
            <a:off x="7324878" y="26866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12. Value for Persona</a:t>
            </a:r>
            <a:endParaRPr lang="en-US" sz="1200">
              <a:latin typeface="Bahnschrift"/>
            </a:endParaRPr>
          </a:p>
        </p:txBody>
      </p:sp>
      <p:sp>
        <p:nvSpPr>
          <p:cNvPr id="69" name="What are the pain relievers or gain creators for the Persona">
            <a:extLst>
              <a:ext uri="{FF2B5EF4-FFF2-40B4-BE49-F238E27FC236}">
                <a16:creationId xmlns:a16="http://schemas.microsoft.com/office/drawing/2014/main" id="{9D68E2B4-EFC4-6ABA-30C2-357797238903}"/>
              </a:ext>
            </a:extLst>
          </p:cNvPr>
          <p:cNvSpPr/>
          <p:nvPr/>
        </p:nvSpPr>
        <p:spPr>
          <a:xfrm>
            <a:off x="7324878" y="2934277"/>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Most reliable, community-based data.
 Free.</a:t>
            </a:r>
            <a:endParaRPr lang="en-US" sz="1200">
              <a:latin typeface="Bahnschrift"/>
            </a:endParaRPr>
          </a:p>
        </p:txBody>
      </p:sp>
      <p:sp>
        <p:nvSpPr>
          <p:cNvPr id="71" name="name_11 Solution Obstacles">
            <a:extLst>
              <a:ext uri="{FF2B5EF4-FFF2-40B4-BE49-F238E27FC236}">
                <a16:creationId xmlns:a16="http://schemas.microsoft.com/office/drawing/2014/main" id="{A7874B7A-C7F7-0C4A-CD1E-5F524E803E00}"/>
              </a:ext>
            </a:extLst>
          </p:cNvPr>
          <p:cNvSpPr/>
          <p:nvPr/>
        </p:nvSpPr>
        <p:spPr>
          <a:xfrm>
            <a:off x="7324878" y="47440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11. Solution Obstacles</a:t>
            </a:r>
            <a:endParaRPr lang="en-US" sz="1200">
              <a:latin typeface="Bahnschrift"/>
            </a:endParaRPr>
          </a:p>
        </p:txBody>
      </p:sp>
      <p:sp>
        <p:nvSpPr>
          <p:cNvPr id="73" name="What are the anxieties the Persona can feel regarding the solution">
            <a:extLst>
              <a:ext uri="{FF2B5EF4-FFF2-40B4-BE49-F238E27FC236}">
                <a16:creationId xmlns:a16="http://schemas.microsoft.com/office/drawing/2014/main" id="{369BED2F-DE63-C5AA-E98F-99AE31852565}"/>
              </a:ext>
            </a:extLst>
          </p:cNvPr>
          <p:cNvSpPr/>
          <p:nvPr/>
        </p:nvSpPr>
        <p:spPr>
          <a:xfrm>
            <a:off x="7324878" y="4991677"/>
            <a:ext cx="195326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a:solidFill>
                  <a:srgbClr val="222222"/>
                </a:solidFill>
                <a:latin typeface="Bahnschrift"/>
                <a:ea typeface="Satoshi Regular" pitchFamily="34" charset="-122"/>
                <a:cs typeface="Satoshi Regular" pitchFamily="34" charset="-120"/>
              </a:rPr>
              <a:t>Putting yourself in danger by checking your phone.
 Pay.</a:t>
            </a:r>
            <a:endParaRPr lang="en-US" sz="1200">
              <a:latin typeface="Bahnschrift"/>
            </a:endParaRPr>
          </a:p>
        </p:txBody>
      </p:sp>
      <p:sp>
        <p:nvSpPr>
          <p:cNvPr id="75" name="name_10 Solutions Features">
            <a:extLst>
              <a:ext uri="{FF2B5EF4-FFF2-40B4-BE49-F238E27FC236}">
                <a16:creationId xmlns:a16="http://schemas.microsoft.com/office/drawing/2014/main" id="{1E9A5544-3454-0957-0ABE-E9D4F3D7A18B}"/>
              </a:ext>
            </a:extLst>
          </p:cNvPr>
          <p:cNvSpPr/>
          <p:nvPr/>
        </p:nvSpPr>
        <p:spPr>
          <a:xfrm>
            <a:off x="9633748" y="2686627"/>
            <a:ext cx="195961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10. Solutions Features</a:t>
            </a:r>
            <a:endParaRPr lang="en-US" sz="1200">
              <a:latin typeface="Bahnschrift"/>
            </a:endParaRPr>
          </a:p>
        </p:txBody>
      </p:sp>
      <p:sp>
        <p:nvSpPr>
          <p:cNvPr id="77" name="What are the functioning attributes of the productservice">
            <a:extLst>
              <a:ext uri="{FF2B5EF4-FFF2-40B4-BE49-F238E27FC236}">
                <a16:creationId xmlns:a16="http://schemas.microsoft.com/office/drawing/2014/main" id="{7F434412-6D7A-30AE-E422-749D7084A3C3}"/>
              </a:ext>
            </a:extLst>
          </p:cNvPr>
          <p:cNvSpPr/>
          <p:nvPr/>
        </p:nvSpPr>
        <p:spPr>
          <a:xfrm>
            <a:off x="9633748" y="2934277"/>
            <a:ext cx="1959610" cy="2806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Existing
</a:t>
            </a:r>
            <a:r>
              <a:rPr lang="en-US" sz="1200">
                <a:solidFill>
                  <a:srgbClr val="222222"/>
                </a:solidFill>
                <a:latin typeface="Bahnschrift"/>
                <a:ea typeface="Satoshi Regular" pitchFamily="34" charset="-122"/>
                <a:cs typeface="Satoshi Regular" pitchFamily="34" charset="-120"/>
              </a:rPr>
              <a:t> Automatic data sharing.
 Manual warnings.
 Notification when to leave.
 Disruption notifications.
 Automatic route recalculation.
 Suggested discovery itinerary.
 Disruption notifications..
 </a:t>
            </a:r>
            <a:r>
              <a:rPr lang="en-US" sz="1200" b="1">
                <a:solidFill>
                  <a:srgbClr val="222222"/>
                </a:solidFill>
                <a:latin typeface="Bahnschrift"/>
                <a:ea typeface="Satoshi Bold" pitchFamily="34" charset="-122"/>
                <a:cs typeface="Satoshi Bold" pitchFamily="34" charset="-120"/>
              </a:rPr>
              <a:t>To be investigated
</a:t>
            </a:r>
            <a:r>
              <a:rPr lang="en-US" sz="1200">
                <a:solidFill>
                  <a:srgbClr val="222222"/>
                </a:solidFill>
                <a:latin typeface="Bahnschrift"/>
                <a:ea typeface="Satoshi Regular" pitchFamily="34" charset="-122"/>
                <a:cs typeface="Satoshi Regular" pitchFamily="34" charset="-120"/>
              </a:rPr>
              <a:t> Notification when to leave.</a:t>
            </a:r>
            <a:endParaRPr lang="en-US" sz="1200">
              <a:latin typeface="Bahnschrift"/>
            </a:endParaRPr>
          </a:p>
        </p:txBody>
      </p:sp>
    </p:spTree>
    <p:extLst>
      <p:ext uri="{BB962C8B-B14F-4D97-AF65-F5344CB8AC3E}">
        <p14:creationId xmlns:p14="http://schemas.microsoft.com/office/powerpoint/2010/main" val="2596169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C386C-A36A-FADB-7471-5F42ED4C22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ED3973A-391F-9D6F-EBA7-6AD9D069C03F}"/>
              </a:ext>
            </a:extLst>
          </p:cNvPr>
          <p:cNvSpPr>
            <a:spLocks noGrp="1"/>
          </p:cNvSpPr>
          <p:nvPr>
            <p:ph type="title"/>
          </p:nvPr>
        </p:nvSpPr>
        <p:spPr/>
        <p:txBody>
          <a:bodyPr/>
          <a:lstStyle/>
          <a:p>
            <a:r>
              <a:rPr lang="fr-FR" err="1">
                <a:latin typeface="Bahnschrift SemiBold"/>
              </a:rPr>
              <a:t>Exercise</a:t>
            </a:r>
            <a:endParaRPr lang="fr-FR" err="1"/>
          </a:p>
        </p:txBody>
      </p:sp>
      <p:sp>
        <p:nvSpPr>
          <p:cNvPr id="5" name="Titre">
            <a:extLst>
              <a:ext uri="{FF2B5EF4-FFF2-40B4-BE49-F238E27FC236}">
                <a16:creationId xmlns:a16="http://schemas.microsoft.com/office/drawing/2014/main" id="{DA57B769-36AD-D66F-28A7-3255AD96C7DE}"/>
              </a:ext>
            </a:extLst>
          </p:cNvPr>
          <p:cNvSpPr/>
          <p:nvPr/>
        </p:nvSpPr>
        <p:spPr>
          <a:xfrm>
            <a:off x="834748" y="2681458"/>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a:solidFill>
                  <a:srgbClr val="222222"/>
                </a:solidFill>
                <a:latin typeface="Bahnschrift"/>
                <a:ea typeface="Satoshi Bold"/>
                <a:cs typeface="Satoshi Bold" pitchFamily="34" charset="-120"/>
              </a:rPr>
              <a:t>UNIC Canvas</a:t>
            </a:r>
            <a:endParaRPr lang="en-US" sz="3200">
              <a:latin typeface="Bahnschrift"/>
              <a:ea typeface="Satoshi Bold"/>
            </a:endParaRPr>
          </a:p>
        </p:txBody>
      </p:sp>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0B91D8DE-DB96-F63C-C6D9-65492051EBEA}"/>
              </a:ext>
            </a:extLst>
          </p:cNvPr>
          <p:cNvSpPr/>
          <p:nvPr/>
        </p:nvSpPr>
        <p:spPr>
          <a:xfrm>
            <a:off x="635000" y="3429925"/>
            <a:ext cx="9223899" cy="251349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nSpc>
                <a:spcPts val="2240"/>
              </a:lnSpc>
              <a:buSzPct val="100000"/>
              <a:buFont typeface="Arial"/>
              <a:buChar char="•"/>
            </a:pPr>
            <a:r>
              <a:rPr lang="en-US" sz="1800" b="1" dirty="0">
                <a:solidFill>
                  <a:srgbClr val="222222"/>
                </a:solidFill>
                <a:latin typeface="Bahnschrift"/>
                <a:ea typeface="+mn-lt"/>
                <a:cs typeface="+mn-lt"/>
              </a:rPr>
              <a:t>Instructions:</a:t>
            </a:r>
            <a:br>
              <a:rPr lang="en-US" sz="1800" b="1" dirty="0">
                <a:latin typeface="Bahnschrift"/>
                <a:ea typeface="+mn-lt"/>
                <a:cs typeface="+mn-lt"/>
              </a:rPr>
            </a:br>
            <a:r>
              <a:rPr lang="en-US" sz="1800" b="1" dirty="0">
                <a:solidFill>
                  <a:srgbClr val="222222"/>
                </a:solidFill>
                <a:latin typeface="Bahnschrift"/>
                <a:ea typeface="+mn-lt"/>
                <a:cs typeface="+mn-lt"/>
              </a:rPr>
              <a:t>Fill in the UNIC Canvas based on a Persona related to the Do It Yourself</a:t>
            </a:r>
            <a:r>
              <a:rPr lang="en-US" sz="1800" dirty="0">
                <a:solidFill>
                  <a:srgbClr val="222222"/>
                </a:solidFill>
                <a:latin typeface="Bahnschrift"/>
                <a:ea typeface="+mn-lt"/>
                <a:cs typeface="+mn-lt"/>
              </a:rPr>
              <a:t> context. Identify their needs, goals, obstacles, and possible solutions when doing a DIY project.</a:t>
            </a:r>
            <a:endParaRPr lang="en-US" sz="1800" dirty="0">
              <a:solidFill>
                <a:srgbClr val="000000"/>
              </a:solidFill>
              <a:latin typeface="Bahnschrift"/>
              <a:ea typeface="+mn-lt"/>
              <a:cs typeface="+mn-lt"/>
            </a:endParaRPr>
          </a:p>
          <a:p>
            <a:pPr marL="203200" indent="-203200">
              <a:lnSpc>
                <a:spcPts val="2240"/>
              </a:lnSpc>
              <a:buSzPct val="100000"/>
              <a:buFont typeface="Arial"/>
              <a:buChar char="•"/>
            </a:pPr>
            <a:r>
              <a:rPr lang="en-US" sz="1800" b="1" dirty="0">
                <a:solidFill>
                  <a:srgbClr val="222222"/>
                </a:solidFill>
                <a:latin typeface="Bahnschrift"/>
                <a:ea typeface="+mn-lt"/>
                <a:cs typeface="+mn-lt"/>
              </a:rPr>
              <a:t>Time:</a:t>
            </a:r>
            <a:r>
              <a:rPr lang="en-US" sz="1800" dirty="0">
                <a:solidFill>
                  <a:srgbClr val="222222"/>
                </a:solidFill>
                <a:latin typeface="Bahnschrift"/>
                <a:ea typeface="+mn-lt"/>
                <a:cs typeface="+mn-lt"/>
              </a:rPr>
              <a:t> 15 minutes</a:t>
            </a:r>
            <a:endParaRPr lang="en-US" sz="1800" dirty="0">
              <a:solidFill>
                <a:srgbClr val="000000"/>
              </a:solidFill>
              <a:latin typeface="Bahnschrift"/>
              <a:ea typeface="+mn-lt"/>
              <a:cs typeface="+mn-lt"/>
            </a:endParaRPr>
          </a:p>
          <a:p>
            <a:pPr marL="203200" indent="-203200">
              <a:lnSpc>
                <a:spcPts val="2240"/>
              </a:lnSpc>
              <a:buSzPct val="100000"/>
              <a:buFont typeface="Arial"/>
              <a:buChar char="•"/>
            </a:pPr>
            <a:r>
              <a:rPr lang="en-US" sz="1800" b="1" dirty="0">
                <a:solidFill>
                  <a:srgbClr val="222222"/>
                </a:solidFill>
                <a:latin typeface="Bahnschrift"/>
                <a:ea typeface="+mn-lt"/>
                <a:cs typeface="+mn-lt"/>
              </a:rPr>
              <a:t>Format:</a:t>
            </a:r>
            <a:r>
              <a:rPr lang="en-US" sz="1800" dirty="0">
                <a:solidFill>
                  <a:srgbClr val="222222"/>
                </a:solidFill>
                <a:latin typeface="Bahnschrift"/>
                <a:ea typeface="+mn-lt"/>
                <a:cs typeface="+mn-lt"/>
              </a:rPr>
              <a:t> Individual or small group work</a:t>
            </a:r>
            <a:endParaRPr lang="en-US" sz="1800" dirty="0">
              <a:latin typeface="Bahnschrift"/>
              <a:ea typeface="Calibri"/>
              <a:cs typeface="Calibri"/>
            </a:endParaRPr>
          </a:p>
        </p:txBody>
      </p:sp>
    </p:spTree>
    <p:extLst>
      <p:ext uri="{BB962C8B-B14F-4D97-AF65-F5344CB8AC3E}">
        <p14:creationId xmlns:p14="http://schemas.microsoft.com/office/powerpoint/2010/main" val="241881961"/>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EF318-0F8D-1DF2-BE02-DC07562D81F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995B721-089C-9313-3006-4E8CF9A230EC}"/>
              </a:ext>
            </a:extLst>
          </p:cNvPr>
          <p:cNvSpPr>
            <a:spLocks noGrp="1"/>
          </p:cNvSpPr>
          <p:nvPr>
            <p:ph type="ctrTitle"/>
          </p:nvPr>
        </p:nvSpPr>
        <p:spPr/>
        <p:txBody>
          <a:bodyPr/>
          <a:lstStyle/>
          <a:p>
            <a:r>
              <a:rPr lang="fr-FR" dirty="0">
                <a:latin typeface="Bahnschrift"/>
              </a:rPr>
              <a:t>0. INTRODUCTION</a:t>
            </a:r>
            <a:endParaRPr lang="fr-FR" dirty="0"/>
          </a:p>
        </p:txBody>
      </p:sp>
      <p:sp>
        <p:nvSpPr>
          <p:cNvPr id="11" name="Slide Number Placeholder 3">
            <a:extLst>
              <a:ext uri="{FF2B5EF4-FFF2-40B4-BE49-F238E27FC236}">
                <a16:creationId xmlns:a16="http://schemas.microsoft.com/office/drawing/2014/main" id="{619D11F3-3DAD-F49A-1697-FB5D2986B94A}"/>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0DBEFC91-72C5-97FF-F75E-E75AEA284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1148275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4AF33-4745-22DB-FFBD-B3F1C9ED7389}"/>
              </a:ext>
            </a:extLst>
          </p:cNvPr>
          <p:cNvSpPr>
            <a:spLocks noGrp="1"/>
          </p:cNvSpPr>
          <p:nvPr>
            <p:ph type="ctrTitle"/>
          </p:nvPr>
        </p:nvSpPr>
        <p:spPr/>
        <p:txBody>
          <a:bodyPr/>
          <a:lstStyle/>
          <a:p>
            <a:r>
              <a:rPr lang="fr-FR" dirty="0">
                <a:latin typeface="Bahnschrift"/>
              </a:rPr>
              <a:t>1. </a:t>
            </a:r>
            <a:r>
              <a:rPr lang="fr-FR" dirty="0" err="1">
                <a:latin typeface="Bahnschrift"/>
              </a:rPr>
              <a:t>Prepare</a:t>
            </a:r>
            <a:r>
              <a:rPr lang="fr-FR" dirty="0">
                <a:latin typeface="Bahnschrift"/>
              </a:rPr>
              <a:t> </a:t>
            </a:r>
            <a:r>
              <a:rPr lang="fr-FR" dirty="0" err="1">
                <a:latin typeface="Bahnschrift"/>
              </a:rPr>
              <a:t>yourself</a:t>
            </a:r>
            <a:r>
              <a:rPr lang="fr-FR" dirty="0">
                <a:latin typeface="Bahnschrift"/>
              </a:rPr>
              <a:t> and control </a:t>
            </a:r>
            <a:r>
              <a:rPr lang="fr-FR" dirty="0" err="1">
                <a:latin typeface="Bahnschrift"/>
              </a:rPr>
              <a:t>your</a:t>
            </a:r>
            <a:r>
              <a:rPr lang="fr-FR" dirty="0">
                <a:latin typeface="Bahnschrift"/>
              </a:rPr>
              <a:t> </a:t>
            </a:r>
            <a:r>
              <a:rPr lang="fr-FR" dirty="0" err="1">
                <a:latin typeface="Bahnschrift"/>
              </a:rPr>
              <a:t>environment</a:t>
            </a:r>
            <a:endParaRPr lang="fr-FR" dirty="0"/>
          </a:p>
        </p:txBody>
      </p:sp>
      <p:sp>
        <p:nvSpPr>
          <p:cNvPr id="11" name="Slide Number Placeholder 3">
            <a:extLst>
              <a:ext uri="{FF2B5EF4-FFF2-40B4-BE49-F238E27FC236}">
                <a16:creationId xmlns:a16="http://schemas.microsoft.com/office/drawing/2014/main" id="{AC18235B-43C7-B194-0650-BA272E4DC507}"/>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7DF1A7DD-25BF-BBC4-EE9B-75B12A36BE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362429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0BAB0F-604C-63D3-17A6-5D1DCBC1E718}"/>
              </a:ext>
            </a:extLst>
          </p:cNvPr>
          <p:cNvSpPr>
            <a:spLocks noGrp="1"/>
          </p:cNvSpPr>
          <p:nvPr>
            <p:ph type="title"/>
          </p:nvPr>
        </p:nvSpPr>
        <p:spPr/>
        <p:txBody>
          <a:bodyPr/>
          <a:lstStyle/>
          <a:p>
            <a:r>
              <a:rPr lang="fr-FR" dirty="0">
                <a:latin typeface="Bahnschrift SemiBold"/>
              </a:rPr>
              <a:t>Test plan</a:t>
            </a:r>
            <a:endParaRPr lang="fr-FR" dirty="0"/>
          </a:p>
        </p:txBody>
      </p:sp>
      <p:pic>
        <p:nvPicPr>
          <p:cNvPr id="5" name="Image 4" descr="Une image contenant texte, capture d’écran, diagramme, Police&#10;&#10;Le contenu généré par l’IA peut être incorrect.">
            <a:extLst>
              <a:ext uri="{FF2B5EF4-FFF2-40B4-BE49-F238E27FC236}">
                <a16:creationId xmlns:a16="http://schemas.microsoft.com/office/drawing/2014/main" id="{F804A372-BA60-94DA-E38D-6F41298C9782}"/>
              </a:ext>
            </a:extLst>
          </p:cNvPr>
          <p:cNvPicPr>
            <a:picLocks noChangeAspect="1"/>
          </p:cNvPicPr>
          <p:nvPr/>
        </p:nvPicPr>
        <p:blipFill>
          <a:blip r:embed="rId3"/>
          <a:srcRect t="8586" r="-60"/>
          <a:stretch/>
        </p:blipFill>
        <p:spPr>
          <a:xfrm>
            <a:off x="2141779" y="1691409"/>
            <a:ext cx="7919994" cy="5114642"/>
          </a:xfrm>
          <a:prstGeom prst="rect">
            <a:avLst/>
          </a:prstGeom>
        </p:spPr>
      </p:pic>
      <p:sp>
        <p:nvSpPr>
          <p:cNvPr id="3" name="ZoneTexte 2">
            <a:extLst>
              <a:ext uri="{FF2B5EF4-FFF2-40B4-BE49-F238E27FC236}">
                <a16:creationId xmlns:a16="http://schemas.microsoft.com/office/drawing/2014/main" id="{3201220C-8D87-0ABC-7CA8-164BFB9A9649}"/>
              </a:ext>
            </a:extLst>
          </p:cNvPr>
          <p:cNvSpPr txBox="1"/>
          <p:nvPr/>
        </p:nvSpPr>
        <p:spPr>
          <a:xfrm>
            <a:off x="10334294" y="606713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latin typeface="Bahnschrift"/>
                <a:ea typeface="Calibri"/>
                <a:cs typeface="Calibri"/>
              </a:rPr>
              <a:t>Medium</a:t>
            </a:r>
            <a:endParaRPr lang="fr-FR" dirty="0">
              <a:latin typeface="Bahnschrift"/>
            </a:endParaRPr>
          </a:p>
        </p:txBody>
      </p:sp>
    </p:spTree>
    <p:extLst>
      <p:ext uri="{BB962C8B-B14F-4D97-AF65-F5344CB8AC3E}">
        <p14:creationId xmlns:p14="http://schemas.microsoft.com/office/powerpoint/2010/main" val="3867512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C437C-2FB4-E4B0-7816-4E37387F3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DC635-2C99-FBD0-E8CC-27524B4DE620}"/>
              </a:ext>
            </a:extLst>
          </p:cNvPr>
          <p:cNvSpPr>
            <a:spLocks noGrp="1"/>
          </p:cNvSpPr>
          <p:nvPr>
            <p:ph type="title"/>
          </p:nvPr>
        </p:nvSpPr>
        <p:spPr/>
        <p:txBody>
          <a:bodyPr/>
          <a:lstStyle/>
          <a:p>
            <a:r>
              <a:rPr lang="en-US">
                <a:latin typeface="Bahnschrift SemiBold"/>
              </a:rPr>
              <a:t>Before testing! Heuristics [</a:t>
            </a:r>
            <a:r>
              <a:rPr lang="en-US" err="1">
                <a:latin typeface="Bahnschrift SemiBold"/>
              </a:rPr>
              <a:t>eu-ri-sti-k</a:t>
            </a:r>
            <a:r>
              <a:rPr lang="en-US">
                <a:latin typeface="Bahnschrift SemiBold"/>
              </a:rPr>
              <a:t>']</a:t>
            </a:r>
          </a:p>
        </p:txBody>
      </p:sp>
      <p:sp>
        <p:nvSpPr>
          <p:cNvPr id="5"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31DC6CDC-9055-43B0-4F3D-C773F739F56C}"/>
              </a:ext>
            </a:extLst>
          </p:cNvPr>
          <p:cNvSpPr/>
          <p:nvPr/>
        </p:nvSpPr>
        <p:spPr>
          <a:xfrm>
            <a:off x="635000" y="2857500"/>
            <a:ext cx="5029200" cy="11430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gn="l">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From German, Latin and Greek "I find"
 “Discipline which aims to formulate the rules of scientific research” (Larousse)
 “The art of inventing, of making discoveries” (</a:t>
            </a:r>
            <a:r>
              <a:rPr lang="en-US" sz="1600" dirty="0" err="1">
                <a:solidFill>
                  <a:srgbClr val="222222"/>
                </a:solidFill>
                <a:latin typeface="Bahnschrift SemiLight" panose="020B0502040204020203" pitchFamily="34" charset="0"/>
                <a:ea typeface="Satoshi Regular"/>
                <a:cs typeface="Satoshi Regular" pitchFamily="34" charset="-120"/>
              </a:rPr>
              <a:t>Littré</a:t>
            </a:r>
            <a:r>
              <a:rPr lang="en-US" sz="1600" dirty="0">
                <a:solidFill>
                  <a:srgbClr val="222222"/>
                </a:solidFill>
                <a:latin typeface="Bahnschrift SemiLight" panose="020B0502040204020203" pitchFamily="34" charset="0"/>
                <a:ea typeface="Satoshi Regular"/>
                <a:cs typeface="Satoshi Regular" pitchFamily="34" charset="-120"/>
              </a:rPr>
              <a:t>)</a:t>
            </a:r>
            <a:endParaRPr lang="en-US" sz="1600" dirty="0">
              <a:latin typeface="Bahnschrift SemiLight" panose="020B0502040204020203" pitchFamily="34" charset="0"/>
              <a:ea typeface="Satoshi Regular"/>
            </a:endParaRPr>
          </a:p>
        </p:txBody>
      </p:sp>
      <p:pic>
        <p:nvPicPr>
          <p:cNvPr id="6" name="Image 5" descr="Une image contenant arbre, plein air, personne, tenue&#10;&#10;Le contenu généré par l’IA peut être incorrect.">
            <a:extLst>
              <a:ext uri="{FF2B5EF4-FFF2-40B4-BE49-F238E27FC236}">
                <a16:creationId xmlns:a16="http://schemas.microsoft.com/office/drawing/2014/main" id="{455758AA-CB59-408D-3137-C2BD97B37FCC}"/>
              </a:ext>
            </a:extLst>
          </p:cNvPr>
          <p:cNvPicPr>
            <a:picLocks noChangeAspect="1"/>
          </p:cNvPicPr>
          <p:nvPr/>
        </p:nvPicPr>
        <p:blipFill>
          <a:blip r:embed="rId3"/>
          <a:stretch>
            <a:fillRect/>
          </a:stretch>
        </p:blipFill>
        <p:spPr>
          <a:xfrm>
            <a:off x="6526607" y="2249764"/>
            <a:ext cx="4360069" cy="3271838"/>
          </a:xfrm>
          <a:prstGeom prst="rect">
            <a:avLst/>
          </a:prstGeom>
        </p:spPr>
      </p:pic>
      <p:sp>
        <p:nvSpPr>
          <p:cNvPr id="3" name="ZoneTexte 2">
            <a:extLst>
              <a:ext uri="{FF2B5EF4-FFF2-40B4-BE49-F238E27FC236}">
                <a16:creationId xmlns:a16="http://schemas.microsoft.com/office/drawing/2014/main" id="{2A42F85B-4910-4535-61CC-503670B80636}"/>
              </a:ext>
            </a:extLst>
          </p:cNvPr>
          <p:cNvSpPr txBox="1"/>
          <p:nvPr/>
        </p:nvSpPr>
        <p:spPr>
          <a:xfrm>
            <a:off x="7108108" y="5521602"/>
            <a:ext cx="41309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Explore Free Images, Wallpapers, &amp; Backgrounds | </a:t>
            </a:r>
            <a:r>
              <a:rPr lang="en-US" sz="1200" dirty="0" err="1">
                <a:hlinkClick r:id="rId4"/>
              </a:rPr>
              <a:t>Unsplash</a:t>
            </a:r>
            <a:endParaRPr lang="fr-FR" sz="1200" dirty="0" err="1"/>
          </a:p>
        </p:txBody>
      </p:sp>
    </p:spTree>
    <p:extLst>
      <p:ext uri="{BB962C8B-B14F-4D97-AF65-F5344CB8AC3E}">
        <p14:creationId xmlns:p14="http://schemas.microsoft.com/office/powerpoint/2010/main" val="79765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63F72-27DF-5F94-8C8C-B7A25DCD3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7F37D-606B-A05D-219E-6FB9F65A5928}"/>
              </a:ext>
            </a:extLst>
          </p:cNvPr>
          <p:cNvSpPr>
            <a:spLocks noGrp="1"/>
          </p:cNvSpPr>
          <p:nvPr>
            <p:ph type="title"/>
          </p:nvPr>
        </p:nvSpPr>
        <p:spPr/>
        <p:txBody>
          <a:bodyPr/>
          <a:lstStyle/>
          <a:p>
            <a:r>
              <a:rPr lang="en-US">
                <a:latin typeface="Bahnschrift SemiBold"/>
              </a:rPr>
              <a:t>Number of experts</a:t>
            </a:r>
          </a:p>
        </p:txBody>
      </p:sp>
      <p:sp>
        <p:nvSpPr>
          <p:cNvPr id="4" name="Titre">
            <a:extLst>
              <a:ext uri="{FF2B5EF4-FFF2-40B4-BE49-F238E27FC236}">
                <a16:creationId xmlns:a16="http://schemas.microsoft.com/office/drawing/2014/main" id="{BE3BD55E-FEA6-7590-EAC5-3E1051A63F7F}"/>
              </a:ext>
            </a:extLst>
          </p:cNvPr>
          <p:cNvSpPr/>
          <p:nvPr/>
        </p:nvSpPr>
        <p:spPr>
          <a:xfrm>
            <a:off x="635000" y="208280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Internally</a:t>
            </a:r>
            <a:endParaRPr lang="en-US" sz="3200" dirty="0">
              <a:latin typeface="Bahnschrift SemiLight" panose="020B0502040204020203" pitchFamily="34" charset="0"/>
            </a:endParaRPr>
          </a:p>
        </p:txBody>
      </p:sp>
      <p:sp>
        <p:nvSpPr>
          <p:cNvPr id="8" name="Lorem ipsum dolor sit amet consectetur adipiscing elit Nullam et lacus interdum viverra dui in posuere lorem">
            <a:extLst>
              <a:ext uri="{FF2B5EF4-FFF2-40B4-BE49-F238E27FC236}">
                <a16:creationId xmlns:a16="http://schemas.microsoft.com/office/drawing/2014/main" id="{5A9F82AF-86A1-BD1A-8AB0-81ADE2B8BAFF}"/>
              </a:ext>
            </a:extLst>
          </p:cNvPr>
          <p:cNvSpPr/>
          <p:nvPr/>
        </p:nvSpPr>
        <p:spPr>
          <a:xfrm>
            <a:off x="635000" y="2698750"/>
            <a:ext cx="4965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Give everyone the interface to evaluate with the same grid</a:t>
            </a:r>
            <a:endParaRPr lang="en-US" sz="1600" dirty="0">
              <a:latin typeface="Bahnschrift SemiLight" panose="020B0502040204020203" pitchFamily="34" charset="0"/>
            </a:endParaRPr>
          </a:p>
        </p:txBody>
      </p:sp>
      <p:sp>
        <p:nvSpPr>
          <p:cNvPr id="10" name="Titre">
            <a:extLst>
              <a:ext uri="{FF2B5EF4-FFF2-40B4-BE49-F238E27FC236}">
                <a16:creationId xmlns:a16="http://schemas.microsoft.com/office/drawing/2014/main" id="{D18D66C5-6F3E-8F99-030C-E08751DAE1FF}"/>
              </a:ext>
            </a:extLst>
          </p:cNvPr>
          <p:cNvSpPr/>
          <p:nvPr/>
        </p:nvSpPr>
        <p:spPr>
          <a:xfrm>
            <a:off x="635000" y="35877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In agency</a:t>
            </a:r>
            <a:endParaRPr lang="en-US" sz="3200" dirty="0">
              <a:latin typeface="Bahnschrift SemiLight" panose="020B0502040204020203" pitchFamily="34" charset="0"/>
            </a:endParaRPr>
          </a:p>
        </p:txBody>
      </p:sp>
      <p:sp>
        <p:nvSpPr>
          <p:cNvPr id="12" name="Lorem ipsum dolor sit amet consectetur adipiscing elit Nullam et lacus interdum viverra dui in posuere lorem">
            <a:extLst>
              <a:ext uri="{FF2B5EF4-FFF2-40B4-BE49-F238E27FC236}">
                <a16:creationId xmlns:a16="http://schemas.microsoft.com/office/drawing/2014/main" id="{B37FFB8E-A080-C1AE-43B4-2129F743AB30}"/>
              </a:ext>
            </a:extLst>
          </p:cNvPr>
          <p:cNvSpPr/>
          <p:nvPr/>
        </p:nvSpPr>
        <p:spPr>
          <a:xfrm>
            <a:off x="635000" y="4203700"/>
            <a:ext cx="4965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Either same as 1 or ask 1 or 2 other experts to go through the interface and give feedback.</a:t>
            </a:r>
            <a:endParaRPr lang="en-US" sz="1600" dirty="0">
              <a:latin typeface="Bahnschrift SemiLight" panose="020B0502040204020203" pitchFamily="34" charset="0"/>
            </a:endParaRPr>
          </a:p>
        </p:txBody>
      </p:sp>
      <p:pic>
        <p:nvPicPr>
          <p:cNvPr id="14" name="Base / Left-Right" descr="preencoded.png">
            <a:extLst>
              <a:ext uri="{FF2B5EF4-FFF2-40B4-BE49-F238E27FC236}">
                <a16:creationId xmlns:a16="http://schemas.microsoft.com/office/drawing/2014/main" id="{C6701E1A-217A-BAEC-C227-40909A3F1E43}"/>
              </a:ext>
            </a:extLst>
          </p:cNvPr>
          <p:cNvPicPr>
            <a:picLocks noChangeAspect="1"/>
          </p:cNvPicPr>
          <p:nvPr/>
        </p:nvPicPr>
        <p:blipFill>
          <a:blip r:embed="rId3"/>
          <a:srcRect l="58359" t="5334" r="-103" b="-183"/>
          <a:stretch/>
        </p:blipFill>
        <p:spPr>
          <a:xfrm>
            <a:off x="7395148" y="1751714"/>
            <a:ext cx="3827719" cy="4893289"/>
          </a:xfrm>
          <a:prstGeom prst="rect">
            <a:avLst/>
          </a:prstGeom>
        </p:spPr>
      </p:pic>
      <p:sp>
        <p:nvSpPr>
          <p:cNvPr id="3" name="ZoneTexte 2">
            <a:extLst>
              <a:ext uri="{FF2B5EF4-FFF2-40B4-BE49-F238E27FC236}">
                <a16:creationId xmlns:a16="http://schemas.microsoft.com/office/drawing/2014/main" id="{55100071-F688-A2E1-6BE0-C651FBC3AD29}"/>
              </a:ext>
            </a:extLst>
          </p:cNvPr>
          <p:cNvSpPr txBox="1"/>
          <p:nvPr/>
        </p:nvSpPr>
        <p:spPr>
          <a:xfrm>
            <a:off x="7569843" y="6215876"/>
            <a:ext cx="45351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Nielsen Norman Group: UX Training, Consulting, &amp; Research - NN/g</a:t>
            </a:r>
            <a:endParaRPr lang="fr-FR" sz="1200" dirty="0">
              <a:latin typeface="Bahnschrift"/>
            </a:endParaRPr>
          </a:p>
        </p:txBody>
      </p:sp>
    </p:spTree>
    <p:extLst>
      <p:ext uri="{BB962C8B-B14F-4D97-AF65-F5344CB8AC3E}">
        <p14:creationId xmlns:p14="http://schemas.microsoft.com/office/powerpoint/2010/main" val="1440135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EE70DB-75D7-F92A-535A-9DD749FD6F98}"/>
              </a:ext>
            </a:extLst>
          </p:cNvPr>
          <p:cNvSpPr>
            <a:spLocks noGrp="1"/>
          </p:cNvSpPr>
          <p:nvPr>
            <p:ph type="title"/>
          </p:nvPr>
        </p:nvSpPr>
        <p:spPr/>
        <p:txBody>
          <a:bodyPr/>
          <a:lstStyle/>
          <a:p>
            <a:r>
              <a:rPr lang="fr-FR" dirty="0" err="1">
                <a:latin typeface="Bahnschrift SemiBold"/>
              </a:rPr>
              <a:t>Nielsen's</a:t>
            </a:r>
            <a:r>
              <a:rPr lang="fr-FR" dirty="0">
                <a:latin typeface="Bahnschrift SemiBold"/>
              </a:rPr>
              <a:t> </a:t>
            </a:r>
            <a:r>
              <a:rPr lang="fr-FR" dirty="0" err="1">
                <a:latin typeface="Bahnschrift SemiBold"/>
              </a:rPr>
              <a:t>Heuristics</a:t>
            </a:r>
            <a:r>
              <a:rPr lang="fr-FR" dirty="0">
                <a:latin typeface="Bahnschrift SemiBold"/>
              </a:rPr>
              <a:t> </a:t>
            </a:r>
          </a:p>
        </p:txBody>
      </p:sp>
      <p:sp>
        <p:nvSpPr>
          <p:cNvPr id="3" name="Espace réservé du contenu 2">
            <a:extLst>
              <a:ext uri="{FF2B5EF4-FFF2-40B4-BE49-F238E27FC236}">
                <a16:creationId xmlns:a16="http://schemas.microsoft.com/office/drawing/2014/main" id="{A5E42CD3-A8D9-976A-B48A-3A19C9226DB4}"/>
              </a:ext>
            </a:extLst>
          </p:cNvPr>
          <p:cNvSpPr>
            <a:spLocks noGrp="1"/>
          </p:cNvSpPr>
          <p:nvPr>
            <p:ph idx="1"/>
          </p:nvPr>
        </p:nvSpPr>
        <p:spPr/>
        <p:txBody>
          <a:bodyPr vert="horz" lIns="91440" tIns="45720" rIns="91440" bIns="45720" rtlCol="0" anchor="t">
            <a:normAutofit fontScale="92500" lnSpcReduction="20000"/>
          </a:bodyPr>
          <a:lstStyle/>
          <a:p>
            <a:r>
              <a:rPr lang="fr-FR" dirty="0">
                <a:latin typeface="Bahnschrift SemiLight"/>
              </a:rPr>
              <a:t>1: </a:t>
            </a:r>
            <a:r>
              <a:rPr lang="fr-FR" dirty="0" err="1">
                <a:latin typeface="Bahnschrift SemiLight"/>
              </a:rPr>
              <a:t>Visibility</a:t>
            </a:r>
            <a:r>
              <a:rPr lang="fr-FR" dirty="0">
                <a:latin typeface="Bahnschrift SemiLight"/>
              </a:rPr>
              <a:t> of System </a:t>
            </a:r>
            <a:r>
              <a:rPr lang="fr-FR" dirty="0" err="1">
                <a:latin typeface="Bahnschrift SemiLight"/>
              </a:rPr>
              <a:t>Status</a:t>
            </a:r>
            <a:endParaRPr lang="fr-FR" dirty="0">
              <a:latin typeface="Bahnschrift SemiLight"/>
            </a:endParaRPr>
          </a:p>
          <a:p>
            <a:r>
              <a:rPr lang="fr-FR" dirty="0">
                <a:latin typeface="Bahnschrift SemiLight"/>
              </a:rPr>
              <a:t>2: Match </a:t>
            </a:r>
            <a:r>
              <a:rPr lang="fr-FR" dirty="0" err="1">
                <a:latin typeface="Bahnschrift SemiLight"/>
              </a:rPr>
              <a:t>Between</a:t>
            </a:r>
            <a:r>
              <a:rPr lang="fr-FR" dirty="0">
                <a:latin typeface="Bahnschrift SemiLight"/>
              </a:rPr>
              <a:t> the System and the Real World</a:t>
            </a:r>
          </a:p>
          <a:p>
            <a:r>
              <a:rPr lang="fr-FR" dirty="0">
                <a:latin typeface="Bahnschrift SemiLight"/>
              </a:rPr>
              <a:t>3: User Control and Freedom</a:t>
            </a:r>
          </a:p>
          <a:p>
            <a:r>
              <a:rPr lang="fr-FR" dirty="0">
                <a:latin typeface="Bahnschrift SemiLight"/>
              </a:rPr>
              <a:t>4: </a:t>
            </a:r>
            <a:r>
              <a:rPr lang="fr-FR" dirty="0" err="1">
                <a:latin typeface="Bahnschrift SemiLight"/>
              </a:rPr>
              <a:t>Consistency</a:t>
            </a:r>
            <a:r>
              <a:rPr lang="fr-FR" dirty="0">
                <a:latin typeface="Bahnschrift SemiLight"/>
              </a:rPr>
              <a:t> and Standards</a:t>
            </a:r>
          </a:p>
          <a:p>
            <a:r>
              <a:rPr lang="fr-FR" dirty="0">
                <a:latin typeface="Bahnschrift SemiLight"/>
              </a:rPr>
              <a:t>5: </a:t>
            </a:r>
            <a:r>
              <a:rPr lang="fr-FR" dirty="0" err="1">
                <a:latin typeface="Bahnschrift SemiLight"/>
              </a:rPr>
              <a:t>Error</a:t>
            </a:r>
            <a:r>
              <a:rPr lang="fr-FR" dirty="0">
                <a:latin typeface="Bahnschrift SemiLight"/>
              </a:rPr>
              <a:t> Prevention</a:t>
            </a:r>
          </a:p>
          <a:p>
            <a:r>
              <a:rPr lang="fr-FR" dirty="0">
                <a:latin typeface="Bahnschrift SemiLight"/>
              </a:rPr>
              <a:t>6: Recognition </a:t>
            </a:r>
            <a:r>
              <a:rPr lang="fr-FR" dirty="0" err="1">
                <a:latin typeface="Bahnschrift SemiLight"/>
              </a:rPr>
              <a:t>Rather</a:t>
            </a:r>
            <a:r>
              <a:rPr lang="fr-FR" dirty="0">
                <a:latin typeface="Bahnschrift SemiLight"/>
              </a:rPr>
              <a:t> than Recall</a:t>
            </a:r>
          </a:p>
          <a:p>
            <a:r>
              <a:rPr lang="fr-FR" dirty="0">
                <a:latin typeface="Bahnschrift SemiLight"/>
              </a:rPr>
              <a:t>7: </a:t>
            </a:r>
            <a:r>
              <a:rPr lang="fr-FR" dirty="0" err="1">
                <a:latin typeface="Bahnschrift SemiLight"/>
              </a:rPr>
              <a:t>Flexibility</a:t>
            </a:r>
            <a:r>
              <a:rPr lang="fr-FR" dirty="0">
                <a:latin typeface="Bahnschrift SemiLight"/>
              </a:rPr>
              <a:t> and Efficiency of Use</a:t>
            </a:r>
          </a:p>
          <a:p>
            <a:r>
              <a:rPr lang="fr-FR" dirty="0">
                <a:latin typeface="Bahnschrift SemiLight"/>
              </a:rPr>
              <a:t>8: </a:t>
            </a:r>
            <a:r>
              <a:rPr lang="fr-FR" dirty="0" err="1">
                <a:latin typeface="Bahnschrift SemiLight"/>
              </a:rPr>
              <a:t>Aesthetic</a:t>
            </a:r>
            <a:r>
              <a:rPr lang="fr-FR" dirty="0">
                <a:latin typeface="Bahnschrift SemiLight"/>
              </a:rPr>
              <a:t> and Minimalist Design</a:t>
            </a:r>
          </a:p>
          <a:p>
            <a:r>
              <a:rPr lang="fr-FR" dirty="0">
                <a:latin typeface="Bahnschrift SemiLight"/>
              </a:rPr>
              <a:t>9: Help </a:t>
            </a:r>
            <a:r>
              <a:rPr lang="fr-FR" dirty="0" err="1">
                <a:latin typeface="Bahnschrift SemiLight"/>
              </a:rPr>
              <a:t>Users</a:t>
            </a:r>
            <a:r>
              <a:rPr lang="fr-FR" dirty="0">
                <a:latin typeface="Bahnschrift SemiLight"/>
              </a:rPr>
              <a:t> Recognize, Diagnose, and Recover from Errors</a:t>
            </a:r>
          </a:p>
          <a:p>
            <a:r>
              <a:rPr lang="fr-FR" dirty="0">
                <a:latin typeface="Bahnschrift SemiLight"/>
              </a:rPr>
              <a:t>10: Help and Documentation</a:t>
            </a:r>
          </a:p>
        </p:txBody>
      </p:sp>
    </p:spTree>
    <p:extLst>
      <p:ext uri="{BB962C8B-B14F-4D97-AF65-F5344CB8AC3E}">
        <p14:creationId xmlns:p14="http://schemas.microsoft.com/office/powerpoint/2010/main" val="2498403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A621-2705-1F77-7C07-C70BF9778F0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5669EDB-25D6-088C-6973-930A6B94897B}"/>
              </a:ext>
            </a:extLst>
          </p:cNvPr>
          <p:cNvSpPr>
            <a:spLocks noGrp="1"/>
          </p:cNvSpPr>
          <p:nvPr>
            <p:ph type="title"/>
          </p:nvPr>
        </p:nvSpPr>
        <p:spPr/>
        <p:txBody>
          <a:bodyPr/>
          <a:lstStyle/>
          <a:p>
            <a:r>
              <a:rPr lang="fr-FR" err="1">
                <a:latin typeface="Bahnschrift SemiBold"/>
              </a:rPr>
              <a:t>Exercise</a:t>
            </a:r>
            <a:endParaRPr lang="fr-FR" err="1"/>
          </a:p>
        </p:txBody>
      </p:sp>
      <p:sp>
        <p:nvSpPr>
          <p:cNvPr id="5" name="Titre">
            <a:extLst>
              <a:ext uri="{FF2B5EF4-FFF2-40B4-BE49-F238E27FC236}">
                <a16:creationId xmlns:a16="http://schemas.microsoft.com/office/drawing/2014/main" id="{6E944C97-131A-549C-50B0-0C2D3BB63C3B}"/>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Exercise time</a:t>
            </a:r>
            <a:endParaRPr lang="en-US" sz="3200" dirty="0">
              <a:latin typeface="Bahnschrift SemiLight" panose="020B0502040204020203" pitchFamily="34" charset="0"/>
            </a:endParaRPr>
          </a:p>
        </p:txBody>
      </p:sp>
      <p:sp>
        <p:nvSpPr>
          <p:cNvPr id="8"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569C2F09-81EC-4BEC-AA67-B293DF1B8F43}"/>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Start your test plan from the left column</a:t>
            </a:r>
            <a:endParaRPr lang="en-US" sz="1600" dirty="0">
              <a:latin typeface="Bahnschrift SemiLight" panose="020B0502040204020203" pitchFamily="34" charset="0"/>
            </a:endParaRPr>
          </a:p>
        </p:txBody>
      </p:sp>
      <p:pic>
        <p:nvPicPr>
          <p:cNvPr id="4" name="Image 3" descr="Une image contenant texte, capture d’écran, diagramme, Police&#10;&#10;Le contenu généré par l’IA peut être incorrect.">
            <a:extLst>
              <a:ext uri="{FF2B5EF4-FFF2-40B4-BE49-F238E27FC236}">
                <a16:creationId xmlns:a16="http://schemas.microsoft.com/office/drawing/2014/main" id="{B718E1D6-C550-9896-5C3B-45047A8D9442}"/>
              </a:ext>
            </a:extLst>
          </p:cNvPr>
          <p:cNvPicPr>
            <a:picLocks noChangeAspect="1"/>
          </p:cNvPicPr>
          <p:nvPr/>
        </p:nvPicPr>
        <p:blipFill>
          <a:blip r:embed="rId3"/>
          <a:srcRect t="8586" r="-60"/>
          <a:stretch/>
        </p:blipFill>
        <p:spPr>
          <a:xfrm>
            <a:off x="5275567" y="2781422"/>
            <a:ext cx="6078073" cy="3873238"/>
          </a:xfrm>
          <a:prstGeom prst="rect">
            <a:avLst/>
          </a:prstGeom>
        </p:spPr>
      </p:pic>
    </p:spTree>
    <p:extLst>
      <p:ext uri="{BB962C8B-B14F-4D97-AF65-F5344CB8AC3E}">
        <p14:creationId xmlns:p14="http://schemas.microsoft.com/office/powerpoint/2010/main" val="185863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4B07F-DA0B-1216-2703-1F1722DDA4E6}"/>
              </a:ext>
            </a:extLst>
          </p:cNvPr>
          <p:cNvSpPr>
            <a:spLocks noGrp="1"/>
          </p:cNvSpPr>
          <p:nvPr>
            <p:ph type="ctrTitle"/>
          </p:nvPr>
        </p:nvSpPr>
        <p:spPr/>
        <p:txBody>
          <a:bodyPr/>
          <a:lstStyle/>
          <a:p>
            <a:r>
              <a:rPr lang="fr-FR" dirty="0" err="1">
                <a:latin typeface="Bahnschrift"/>
              </a:rPr>
              <a:t>Classic</a:t>
            </a:r>
            <a:r>
              <a:rPr lang="fr-FR" dirty="0">
                <a:latin typeface="Bahnschrift"/>
              </a:rPr>
              <a:t> </a:t>
            </a:r>
            <a:r>
              <a:rPr lang="fr-FR" dirty="0" err="1">
                <a:latin typeface="Bahnschrift"/>
              </a:rPr>
              <a:t>usability</a:t>
            </a:r>
            <a:r>
              <a:rPr lang="fr-FR" dirty="0">
                <a:latin typeface="Bahnschrift"/>
              </a:rPr>
              <a:t> test</a:t>
            </a:r>
            <a:endParaRPr lang="fr-FR" dirty="0"/>
          </a:p>
        </p:txBody>
      </p:sp>
    </p:spTree>
    <p:extLst>
      <p:ext uri="{BB962C8B-B14F-4D97-AF65-F5344CB8AC3E}">
        <p14:creationId xmlns:p14="http://schemas.microsoft.com/office/powerpoint/2010/main" val="173025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4775E-2608-BABD-AE43-CD8B640AA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61C59-9FA1-EDF6-CF18-2E91C2CC7B2B}"/>
              </a:ext>
            </a:extLst>
          </p:cNvPr>
          <p:cNvSpPr>
            <a:spLocks noGrp="1"/>
          </p:cNvSpPr>
          <p:nvPr>
            <p:ph type="title"/>
          </p:nvPr>
        </p:nvSpPr>
        <p:spPr/>
        <p:txBody>
          <a:bodyPr/>
          <a:lstStyle/>
          <a:p>
            <a:r>
              <a:rPr lang="en-US" dirty="0">
                <a:latin typeface="Bahnschrift SemiBold"/>
              </a:rPr>
              <a:t>Recruiting the right users</a:t>
            </a:r>
          </a:p>
        </p:txBody>
      </p:sp>
      <p:sp>
        <p:nvSpPr>
          <p:cNvPr id="5"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2D5CF39D-CD59-B6AF-7507-F08E54B299DE}"/>
              </a:ext>
            </a:extLst>
          </p:cNvPr>
          <p:cNvSpPr/>
          <p:nvPr/>
        </p:nvSpPr>
        <p:spPr>
          <a:xfrm>
            <a:off x="635000" y="2362200"/>
            <a:ext cx="10998200" cy="213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Typology: the typical user, the Persona, the key user</a:t>
            </a:r>
            <a:endParaRPr lang="en-US" sz="2000" dirty="0">
              <a:solidFill>
                <a:srgbClr val="000000"/>
              </a:solidFill>
              <a:latin typeface="Bahnschrift SemiLight" panose="020B0502040204020203" pitchFamily="34" charset="0"/>
              <a:ea typeface="Satoshi Regular"/>
              <a:cs typeface="Satoshi Regular" pitchFamily="34" charset="-120"/>
            </a:endParaRPr>
          </a:p>
          <a:p>
            <a:pPr marL="254000" indent="-254000">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5 users = majority of ergonomic problems</a:t>
            </a:r>
            <a:endParaRPr lang="en-US" sz="2000" dirty="0">
              <a:solidFill>
                <a:srgbClr val="000000"/>
              </a:solidFill>
              <a:latin typeface="Bahnschrift SemiLight" panose="020B0502040204020203" pitchFamily="34" charset="0"/>
              <a:ea typeface="Satoshi Regular"/>
              <a:cs typeface="Satoshi Regular" pitchFamily="34" charset="-120"/>
            </a:endParaRPr>
          </a:p>
          <a:p>
            <a:pPr marL="254000" indent="-254000">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Better to have several sets of 5 users than 15 users at once</a:t>
            </a:r>
            <a:endParaRPr lang="en-US" sz="2000" dirty="0">
              <a:solidFill>
                <a:srgbClr val="000000"/>
              </a:solidFill>
              <a:latin typeface="Bahnschrift SemiLight" panose="020B0502040204020203" pitchFamily="34" charset="0"/>
              <a:ea typeface="Satoshi Regular"/>
              <a:cs typeface="Satoshi Regular" pitchFamily="34" charset="-120"/>
            </a:endParaRPr>
          </a:p>
          <a:p>
            <a:pPr marL="254000" indent="-254000">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Recruit, select, explain</a:t>
            </a:r>
            <a:endParaRPr lang="en-US" sz="2000" dirty="0">
              <a:solidFill>
                <a:srgbClr val="000000"/>
              </a:solidFill>
              <a:latin typeface="Bahnschrift SemiLight" panose="020B0502040204020203" pitchFamily="34" charset="0"/>
              <a:ea typeface="Satoshi Regular"/>
              <a:cs typeface="Satoshi Regular" pitchFamily="34" charset="-120"/>
            </a:endParaRPr>
          </a:p>
          <a:p>
            <a:pPr marL="254000" indent="-254000">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Incentive or not?</a:t>
            </a:r>
            <a:endParaRPr lang="en-US" sz="2000" dirty="0">
              <a:solidFill>
                <a:srgbClr val="000000"/>
              </a:solidFill>
              <a:latin typeface="Bahnschrift SemiLight" panose="020B0502040204020203" pitchFamily="34" charset="0"/>
              <a:ea typeface="Satoshi Regular"/>
              <a:cs typeface="Satoshi Regular" pitchFamily="34" charset="-120"/>
            </a:endParaRPr>
          </a:p>
          <a:p>
            <a:pPr marL="254000" indent="-254000" algn="l">
              <a:lnSpc>
                <a:spcPts val="2800"/>
              </a:lnSpc>
              <a:buSzPct val="100000"/>
              <a:buChar char="•"/>
            </a:pPr>
            <a:r>
              <a:rPr lang="en-US" sz="2000" dirty="0">
                <a:solidFill>
                  <a:srgbClr val="222222"/>
                </a:solidFill>
                <a:latin typeface="Bahnschrift SemiLight" panose="020B0502040204020203" pitchFamily="34" charset="0"/>
                <a:ea typeface="Satoshi Regular"/>
                <a:cs typeface="Satoshi Regular" pitchFamily="34" charset="-120"/>
              </a:rPr>
              <a:t>Reuse the same users?</a:t>
            </a:r>
            <a:endParaRPr lang="en-US" sz="2000" dirty="0">
              <a:latin typeface="Bahnschrift SemiLight" panose="020B0502040204020203" pitchFamily="34" charset="0"/>
              <a:ea typeface="Satoshi Regular"/>
            </a:endParaRPr>
          </a:p>
        </p:txBody>
      </p:sp>
    </p:spTree>
    <p:extLst>
      <p:ext uri="{BB962C8B-B14F-4D97-AF65-F5344CB8AC3E}">
        <p14:creationId xmlns:p14="http://schemas.microsoft.com/office/powerpoint/2010/main" val="3414264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F50D9-9663-54B0-ABE9-1815F2095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14E37D-A6EA-1518-0622-E002E7B5A606}"/>
              </a:ext>
            </a:extLst>
          </p:cNvPr>
          <p:cNvSpPr>
            <a:spLocks noGrp="1"/>
          </p:cNvSpPr>
          <p:nvPr>
            <p:ph type="title"/>
          </p:nvPr>
        </p:nvSpPr>
        <p:spPr/>
        <p:txBody>
          <a:bodyPr/>
          <a:lstStyle/>
          <a:p>
            <a:r>
              <a:rPr lang="en-US" dirty="0">
                <a:latin typeface="Bahnschrift SemiBold"/>
              </a:rPr>
              <a:t>Recording</a:t>
            </a:r>
            <a:endParaRPr lang="fr-FR" dirty="0"/>
          </a:p>
        </p:txBody>
      </p:sp>
      <p:sp>
        <p:nvSpPr>
          <p:cNvPr id="5"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CA1E151E-D4A0-0121-5915-33DB7821AAE5}"/>
              </a:ext>
            </a:extLst>
          </p:cNvPr>
          <p:cNvSpPr/>
          <p:nvPr/>
        </p:nvSpPr>
        <p:spPr>
          <a:xfrm>
            <a:off x="635000" y="2362200"/>
            <a:ext cx="10998200" cy="213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buSzPct val="100000"/>
              <a:buFont typeface="Arial"/>
              <a:buChar char="•"/>
            </a:pPr>
            <a:r>
              <a:rPr lang="en-US" sz="2000" b="1" dirty="0">
                <a:solidFill>
                  <a:srgbClr val="222222"/>
                </a:solidFill>
                <a:latin typeface="Bahnschrift SemiLight" panose="020B0502040204020203" pitchFamily="34" charset="0"/>
                <a:ea typeface="Satoshi Regular"/>
                <a:cs typeface="Satoshi Regular" pitchFamily="34" charset="-120"/>
              </a:rPr>
              <a:t>Caution: </a:t>
            </a:r>
            <a:r>
              <a:rPr lang="en-US" sz="2000" dirty="0">
                <a:solidFill>
                  <a:srgbClr val="222222"/>
                </a:solidFill>
                <a:latin typeface="Bahnschrift SemiLight" panose="020B0502040204020203" pitchFamily="34" charset="0"/>
                <a:ea typeface="+mn-lt"/>
                <a:cs typeface="+mn-lt"/>
              </a:rPr>
              <a:t>In no case should the recording be perceived as intrusive. Have a GDPR charter signed </a:t>
            </a:r>
            <a:endParaRPr lang="en-US" sz="2000" dirty="0">
              <a:latin typeface="Bahnschrift SemiLight" panose="020B0502040204020203" pitchFamily="34" charset="0"/>
              <a:ea typeface="Calibri"/>
              <a:cs typeface="Calibri"/>
            </a:endParaRPr>
          </a:p>
          <a:p>
            <a:pPr marL="342900" indent="-342900">
              <a:buSzPct val="100000"/>
              <a:buFont typeface="Arial"/>
              <a:buChar char="•"/>
            </a:pPr>
            <a:r>
              <a:rPr lang="en-US" sz="2000" b="1" dirty="0">
                <a:solidFill>
                  <a:srgbClr val="222222"/>
                </a:solidFill>
                <a:latin typeface="Bahnschrift SemiLight" panose="020B0502040204020203" pitchFamily="34" charset="0"/>
                <a:ea typeface="+mn-lt"/>
                <a:cs typeface="+mn-lt"/>
              </a:rPr>
              <a:t>Recording Types: Audio</a:t>
            </a:r>
            <a:r>
              <a:rPr lang="en-US" sz="2000" dirty="0">
                <a:solidFill>
                  <a:srgbClr val="222222"/>
                </a:solidFill>
                <a:latin typeface="Bahnschrift SemiLight" panose="020B0502040204020203" pitchFamily="34" charset="0"/>
                <a:ea typeface="+mn-lt"/>
                <a:cs typeface="+mn-lt"/>
              </a:rPr>
              <a:t>, video, screen, eye-tracking, EEG, GSR, webcam, … </a:t>
            </a:r>
          </a:p>
          <a:p>
            <a:pPr marL="342900" indent="-342900">
              <a:buSzPct val="100000"/>
              <a:buFont typeface="Arial"/>
              <a:buChar char="•"/>
            </a:pPr>
            <a:r>
              <a:rPr lang="en-US" sz="2000" b="1" dirty="0">
                <a:solidFill>
                  <a:srgbClr val="222222"/>
                </a:solidFill>
                <a:latin typeface="Bahnschrift SemiLight" panose="020B0502040204020203" pitchFamily="34" charset="0"/>
                <a:ea typeface="+mn-lt"/>
                <a:cs typeface="+mn-lt"/>
              </a:rPr>
              <a:t>Isolated element bias: </a:t>
            </a:r>
            <a:r>
              <a:rPr lang="en-US" sz="2000" dirty="0">
                <a:solidFill>
                  <a:srgbClr val="222222"/>
                </a:solidFill>
                <a:latin typeface="Bahnschrift SemiLight" panose="020B0502040204020203" pitchFamily="34" charset="0"/>
                <a:ea typeface="+mn-lt"/>
                <a:cs typeface="+mn-lt"/>
              </a:rPr>
              <a:t>Watching a recording serves as an example, but should not lead to conclusions being drawn too quickly. </a:t>
            </a:r>
            <a:endParaRPr lang="en-US" sz="2000" dirty="0">
              <a:solidFill>
                <a:srgbClr val="222222"/>
              </a:solidFill>
              <a:latin typeface="Bahnschrift SemiLight" panose="020B0502040204020203" pitchFamily="34" charset="0"/>
              <a:ea typeface="Calibri"/>
              <a:cs typeface="Calibri"/>
            </a:endParaRPr>
          </a:p>
          <a:p>
            <a:pPr marL="342900" indent="-342900">
              <a:buSzPct val="100000"/>
              <a:buFont typeface="Arial"/>
              <a:buChar char="•"/>
            </a:pPr>
            <a:r>
              <a:rPr lang="en-US" sz="2000" b="1" dirty="0">
                <a:solidFill>
                  <a:srgbClr val="222222"/>
                </a:solidFill>
                <a:latin typeface="Bahnschrift SemiLight" panose="020B0502040204020203" pitchFamily="34" charset="0"/>
                <a:ea typeface="+mn-lt"/>
                <a:cs typeface="+mn-lt"/>
              </a:rPr>
              <a:t>You have to see it to believe it:</a:t>
            </a:r>
            <a:r>
              <a:rPr lang="en-US" sz="2000" dirty="0">
                <a:solidFill>
                  <a:srgbClr val="222222"/>
                </a:solidFill>
                <a:latin typeface="Bahnschrift SemiLight" panose="020B0502040204020203" pitchFamily="34" charset="0"/>
                <a:ea typeface="+mn-lt"/>
                <a:cs typeface="+mn-lt"/>
              </a:rPr>
              <a:t> Often your manager or colleague will need to see and hear the user to accept a fact. </a:t>
            </a:r>
          </a:p>
          <a:p>
            <a:pPr marL="342900" indent="-342900">
              <a:buSzPct val="100000"/>
              <a:buFont typeface="Arial"/>
              <a:buChar char="•"/>
            </a:pPr>
            <a:r>
              <a:rPr lang="en-US" sz="2000" b="1" dirty="0">
                <a:solidFill>
                  <a:srgbClr val="222222"/>
                </a:solidFill>
                <a:latin typeface="Bahnschrift SemiLight" panose="020B0502040204020203" pitchFamily="34" charset="0"/>
                <a:ea typeface="+mn-lt"/>
                <a:cs typeface="+mn-lt"/>
              </a:rPr>
              <a:t>Distance or recording: </a:t>
            </a:r>
            <a:r>
              <a:rPr lang="en-US" sz="2000" dirty="0">
                <a:solidFill>
                  <a:srgbClr val="222222"/>
                </a:solidFill>
                <a:latin typeface="Bahnschrift SemiLight" panose="020B0502040204020203" pitchFamily="34" charset="0"/>
                <a:ea typeface="+mn-lt"/>
                <a:cs typeface="+mn-lt"/>
              </a:rPr>
              <a:t>Project leaders can either view the session remotely or afterwards. In any case, the goal is to observe, not to intervene. </a:t>
            </a:r>
          </a:p>
          <a:p>
            <a:pPr marL="342900" indent="-342900">
              <a:buSzPct val="100000"/>
              <a:buFont typeface="Arial"/>
              <a:buChar char="•"/>
            </a:pPr>
            <a:r>
              <a:rPr lang="en-US" sz="2000" b="1" dirty="0">
                <a:solidFill>
                  <a:srgbClr val="222222"/>
                </a:solidFill>
                <a:latin typeface="Bahnschrift SemiLight" panose="020B0502040204020203" pitchFamily="34" charset="0"/>
                <a:ea typeface="+mn-lt"/>
                <a:cs typeface="+mn-lt"/>
              </a:rPr>
              <a:t>Shared experience:</a:t>
            </a:r>
            <a:r>
              <a:rPr lang="en-US" sz="2000" dirty="0">
                <a:solidFill>
                  <a:srgbClr val="222222"/>
                </a:solidFill>
                <a:latin typeface="Bahnschrift SemiLight" panose="020B0502040204020203" pitchFamily="34" charset="0"/>
                <a:ea typeface="+mn-lt"/>
                <a:cs typeface="+mn-lt"/>
              </a:rPr>
              <a:t> Thanks to recording, everyone can hear the same thing, without filters. </a:t>
            </a:r>
            <a:endParaRPr lang="en-US" dirty="0">
              <a:latin typeface="Bahnschrift SemiLight" panose="020B0502040204020203" pitchFamily="34" charset="0"/>
            </a:endParaRPr>
          </a:p>
          <a:p>
            <a:pPr>
              <a:buSzPct val="100000"/>
              <a:buFont typeface="Arial"/>
              <a:buChar char="•"/>
            </a:pPr>
            <a:endParaRPr lang="en-US" sz="2000" dirty="0">
              <a:solidFill>
                <a:srgbClr val="222222"/>
              </a:solidFill>
              <a:latin typeface="Bahnschrift"/>
              <a:ea typeface="Calibri"/>
              <a:cs typeface="Calibri"/>
            </a:endParaRPr>
          </a:p>
          <a:p>
            <a:pPr marL="254000" indent="-254000">
              <a:lnSpc>
                <a:spcPts val="2800"/>
              </a:lnSpc>
              <a:buSzPct val="100000"/>
              <a:buFont typeface="Arial"/>
              <a:buChar char="•"/>
            </a:pPr>
            <a:endParaRPr lang="en-US" sz="2000" dirty="0">
              <a:solidFill>
                <a:srgbClr val="222222"/>
              </a:solidFill>
              <a:latin typeface="Bahnschrift"/>
              <a:ea typeface="Satoshi Regular"/>
              <a:cs typeface="Calibri"/>
            </a:endParaRPr>
          </a:p>
        </p:txBody>
      </p:sp>
    </p:spTree>
    <p:extLst>
      <p:ext uri="{BB962C8B-B14F-4D97-AF65-F5344CB8AC3E}">
        <p14:creationId xmlns:p14="http://schemas.microsoft.com/office/powerpoint/2010/main" val="3923418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140FAA-96FC-153B-95C3-DCD507F46FA9}"/>
              </a:ext>
            </a:extLst>
          </p:cNvPr>
          <p:cNvSpPr>
            <a:spLocks noGrp="1"/>
          </p:cNvSpPr>
          <p:nvPr>
            <p:ph type="title"/>
          </p:nvPr>
        </p:nvSpPr>
        <p:spPr/>
        <p:txBody>
          <a:bodyPr/>
          <a:lstStyle/>
          <a:p>
            <a:r>
              <a:rPr lang="fr-FR" dirty="0">
                <a:latin typeface="Bahnschrift SemiBold"/>
              </a:rPr>
              <a:t>Tips and tricks</a:t>
            </a:r>
            <a:endParaRPr lang="fr-FR" dirty="0"/>
          </a:p>
        </p:txBody>
      </p:sp>
      <p:sp>
        <p:nvSpPr>
          <p:cNvPr id="3" name="Espace réservé du contenu 2">
            <a:extLst>
              <a:ext uri="{FF2B5EF4-FFF2-40B4-BE49-F238E27FC236}">
                <a16:creationId xmlns:a16="http://schemas.microsoft.com/office/drawing/2014/main" id="{BFD759E2-04EE-C896-3AF0-C520EA971B25}"/>
              </a:ext>
            </a:extLst>
          </p:cNvPr>
          <p:cNvSpPr>
            <a:spLocks noGrp="1"/>
          </p:cNvSpPr>
          <p:nvPr>
            <p:ph idx="1"/>
          </p:nvPr>
        </p:nvSpPr>
        <p:spPr/>
        <p:txBody>
          <a:bodyPr vert="horz" lIns="91440" tIns="45720" rIns="91440" bIns="45720" rtlCol="0" anchor="t">
            <a:normAutofit fontScale="92500" lnSpcReduction="20000"/>
          </a:bodyPr>
          <a:lstStyle/>
          <a:p>
            <a:r>
              <a:rPr lang="fr-FR" b="1" dirty="0" err="1">
                <a:latin typeface="Bahnschrift SemiLight"/>
              </a:rPr>
              <a:t>Measure</a:t>
            </a:r>
            <a:r>
              <a:rPr lang="fr-FR" b="1" dirty="0">
                <a:latin typeface="Bahnschrift SemiLight"/>
              </a:rPr>
              <a:t>: </a:t>
            </a:r>
            <a:r>
              <a:rPr lang="fr-FR" dirty="0">
                <a:latin typeface="Bahnschrift SemiLight"/>
              </a:rPr>
              <a:t>Count the </a:t>
            </a:r>
            <a:r>
              <a:rPr lang="fr-FR" dirty="0" err="1">
                <a:latin typeface="Bahnschrift SemiLight"/>
              </a:rPr>
              <a:t>number</a:t>
            </a:r>
            <a:r>
              <a:rPr lang="fr-FR" dirty="0">
                <a:latin typeface="Bahnschrift SemiLight"/>
              </a:rPr>
              <a:t> of clicks, the time </a:t>
            </a:r>
            <a:r>
              <a:rPr lang="fr-FR" dirty="0" err="1">
                <a:latin typeface="Bahnschrift SemiLight"/>
              </a:rPr>
              <a:t>required</a:t>
            </a:r>
            <a:r>
              <a:rPr lang="fr-FR" dirty="0">
                <a:latin typeface="Bahnschrift SemiLight"/>
              </a:rPr>
              <a:t>, the </a:t>
            </a:r>
            <a:r>
              <a:rPr lang="fr-FR" dirty="0" err="1">
                <a:latin typeface="Bahnschrift SemiLight"/>
              </a:rPr>
              <a:t>number</a:t>
            </a:r>
            <a:r>
              <a:rPr lang="fr-FR" dirty="0">
                <a:latin typeface="Bahnschrift SemiLight"/>
              </a:rPr>
              <a:t> of items </a:t>
            </a:r>
            <a:r>
              <a:rPr lang="fr-FR" dirty="0" err="1">
                <a:latin typeface="Bahnschrift SemiLight"/>
              </a:rPr>
              <a:t>retained</a:t>
            </a:r>
            <a:r>
              <a:rPr lang="fr-FR" dirty="0">
                <a:latin typeface="Bahnschrift SemiLight"/>
              </a:rPr>
              <a:t> </a:t>
            </a:r>
            <a:endParaRPr lang="fr-FR" dirty="0"/>
          </a:p>
          <a:p>
            <a:r>
              <a:rPr lang="fr-FR" b="1" dirty="0" err="1">
                <a:latin typeface="Bahnschrift SemiLight"/>
              </a:rPr>
              <a:t>Wait</a:t>
            </a:r>
            <a:r>
              <a:rPr lang="fr-FR" b="1" dirty="0">
                <a:latin typeface="Bahnschrift SemiLight"/>
              </a:rPr>
              <a:t>: </a:t>
            </a:r>
            <a:r>
              <a:rPr lang="fr-FR" dirty="0">
                <a:latin typeface="Bahnschrift SemiLight"/>
              </a:rPr>
              <a:t>Plan breaks </a:t>
            </a:r>
            <a:r>
              <a:rPr lang="fr-FR" dirty="0" err="1">
                <a:latin typeface="Bahnschrift SemiLight"/>
              </a:rPr>
              <a:t>between</a:t>
            </a:r>
            <a:r>
              <a:rPr lang="fr-FR" dirty="0">
                <a:latin typeface="Bahnschrift SemiLight"/>
              </a:rPr>
              <a:t> </a:t>
            </a:r>
            <a:r>
              <a:rPr lang="fr-FR" dirty="0" err="1">
                <a:latin typeface="Bahnschrift SemiLight"/>
              </a:rPr>
              <a:t>tasks</a:t>
            </a:r>
            <a:endParaRPr lang="fr-FR" dirty="0">
              <a:latin typeface="Bahnschrift SemiLight"/>
            </a:endParaRPr>
          </a:p>
          <a:p>
            <a:r>
              <a:rPr lang="fr-FR" b="1" dirty="0" err="1">
                <a:latin typeface="Bahnschrift SemiLight"/>
              </a:rPr>
              <a:t>Verbalize</a:t>
            </a:r>
            <a:r>
              <a:rPr lang="fr-FR" b="1" dirty="0">
                <a:latin typeface="Bahnschrift SemiLight"/>
              </a:rPr>
              <a:t>: </a:t>
            </a:r>
            <a:r>
              <a:rPr lang="fr-FR" dirty="0">
                <a:latin typeface="Bahnschrift SemiLight"/>
              </a:rPr>
              <a:t>Encourage the user to explain what they are </a:t>
            </a:r>
            <a:r>
              <a:rPr lang="fr-FR" dirty="0" err="1">
                <a:latin typeface="Bahnschrift SemiLight"/>
              </a:rPr>
              <a:t>doing</a:t>
            </a:r>
            <a:r>
              <a:rPr lang="fr-FR" dirty="0">
                <a:latin typeface="Bahnschrift SemiLight"/>
              </a:rPr>
              <a:t>, </a:t>
            </a:r>
            <a:r>
              <a:rPr lang="fr-FR" dirty="0" err="1">
                <a:latin typeface="Bahnschrift SemiLight"/>
              </a:rPr>
              <a:t>why</a:t>
            </a:r>
            <a:r>
              <a:rPr lang="fr-FR" dirty="0">
                <a:latin typeface="Bahnschrift SemiLight"/>
              </a:rPr>
              <a:t> or </a:t>
            </a:r>
            <a:r>
              <a:rPr lang="fr-FR" dirty="0" err="1">
                <a:latin typeface="Bahnschrift SemiLight"/>
              </a:rPr>
              <a:t>why</a:t>
            </a:r>
            <a:r>
              <a:rPr lang="fr-FR" dirty="0">
                <a:latin typeface="Bahnschrift SemiLight"/>
              </a:rPr>
              <a:t> not </a:t>
            </a:r>
          </a:p>
          <a:p>
            <a:r>
              <a:rPr lang="fr-FR" b="1" dirty="0" err="1">
                <a:latin typeface="Bahnschrift SemiLight"/>
              </a:rPr>
              <a:t>Listen</a:t>
            </a:r>
            <a:r>
              <a:rPr lang="fr-FR" b="1" dirty="0">
                <a:latin typeface="Bahnschrift SemiLight"/>
              </a:rPr>
              <a:t>: </a:t>
            </a:r>
            <a:r>
              <a:rPr lang="fr-FR" dirty="0">
                <a:latin typeface="Bahnschrift SemiLight"/>
              </a:rPr>
              <a:t>Encourage the user to explain what they are doing, </a:t>
            </a:r>
            <a:r>
              <a:rPr lang="fr-FR" dirty="0" err="1">
                <a:latin typeface="Bahnschrift SemiLight"/>
              </a:rPr>
              <a:t>why</a:t>
            </a:r>
            <a:r>
              <a:rPr lang="fr-FR" dirty="0">
                <a:latin typeface="Bahnschrift SemiLight"/>
              </a:rPr>
              <a:t> or </a:t>
            </a:r>
            <a:r>
              <a:rPr lang="fr-FR" dirty="0" err="1">
                <a:latin typeface="Bahnschrift SemiLight"/>
              </a:rPr>
              <a:t>why</a:t>
            </a:r>
            <a:r>
              <a:rPr lang="fr-FR" dirty="0">
                <a:latin typeface="Bahnschrift SemiLight"/>
              </a:rPr>
              <a:t> not </a:t>
            </a:r>
          </a:p>
          <a:p>
            <a:r>
              <a:rPr lang="fr-FR" b="1" dirty="0" err="1">
                <a:latin typeface="Bahnschrift SemiLight"/>
              </a:rPr>
              <a:t>Specify</a:t>
            </a:r>
            <a:r>
              <a:rPr lang="fr-FR" b="1" dirty="0">
                <a:latin typeface="Bahnschrift SemiLight"/>
              </a:rPr>
              <a:t> </a:t>
            </a:r>
            <a:r>
              <a:rPr lang="fr-FR" b="1" dirty="0" err="1">
                <a:latin typeface="Bahnschrift SemiLight"/>
              </a:rPr>
              <a:t>tasks</a:t>
            </a:r>
            <a:r>
              <a:rPr lang="fr-FR" b="1" dirty="0">
                <a:latin typeface="Bahnschrift SemiLight"/>
              </a:rPr>
              <a:t>: </a:t>
            </a:r>
            <a:r>
              <a:rPr lang="fr-FR" dirty="0">
                <a:latin typeface="Bahnschrift SemiLight"/>
              </a:rPr>
              <a:t>Structure </a:t>
            </a:r>
            <a:r>
              <a:rPr lang="fr-FR" dirty="0" err="1">
                <a:latin typeface="Bahnschrift SemiLight"/>
              </a:rPr>
              <a:t>your</a:t>
            </a:r>
            <a:r>
              <a:rPr lang="fr-FR" dirty="0">
                <a:latin typeface="Bahnschrift SemiLight"/>
              </a:rPr>
              <a:t> interviews </a:t>
            </a:r>
            <a:r>
              <a:rPr lang="fr-FR" dirty="0" err="1">
                <a:latin typeface="Bahnschrift SemiLight"/>
              </a:rPr>
              <a:t>with</a:t>
            </a:r>
            <a:r>
              <a:rPr lang="fr-FR" dirty="0">
                <a:latin typeface="Bahnschrift SemiLight"/>
              </a:rPr>
              <a:t> </a:t>
            </a:r>
            <a:r>
              <a:rPr lang="fr-FR" dirty="0" err="1">
                <a:latin typeface="Bahnschrift SemiLight"/>
              </a:rPr>
              <a:t>activities</a:t>
            </a:r>
            <a:r>
              <a:rPr lang="fr-FR" dirty="0">
                <a:latin typeface="Bahnschrift SemiLight"/>
              </a:rPr>
              <a:t> (3 to 4).</a:t>
            </a:r>
          </a:p>
          <a:p>
            <a:r>
              <a:rPr lang="fr-FR" b="1" dirty="0">
                <a:latin typeface="Bahnschrift SemiLight"/>
              </a:rPr>
              <a:t>To </a:t>
            </a:r>
            <a:r>
              <a:rPr lang="fr-FR" b="1" dirty="0" err="1">
                <a:latin typeface="Bahnschrift SemiLight"/>
              </a:rPr>
              <a:t>calm</a:t>
            </a:r>
            <a:r>
              <a:rPr lang="fr-FR" b="1" dirty="0">
                <a:latin typeface="Bahnschrift SemiLight"/>
              </a:rPr>
              <a:t>:</a:t>
            </a:r>
            <a:r>
              <a:rPr lang="fr-FR" dirty="0">
                <a:latin typeface="Bahnschrift SemiLight"/>
              </a:rPr>
              <a:t> You test the interface, not the user. Tell </a:t>
            </a:r>
            <a:r>
              <a:rPr lang="fr-FR" dirty="0" err="1">
                <a:latin typeface="Bahnschrift SemiLight"/>
              </a:rPr>
              <a:t>him</a:t>
            </a:r>
            <a:r>
              <a:rPr lang="fr-FR" dirty="0">
                <a:latin typeface="Bahnschrift SemiLight"/>
              </a:rPr>
              <a:t>. </a:t>
            </a:r>
            <a:endParaRPr lang="fr-FR" dirty="0"/>
          </a:p>
          <a:p>
            <a:r>
              <a:rPr lang="fr-FR" b="1" dirty="0">
                <a:latin typeface="Bahnschrift SemiLight"/>
              </a:rPr>
              <a:t>To call:</a:t>
            </a:r>
            <a:r>
              <a:rPr lang="fr-FR" dirty="0">
                <a:latin typeface="Bahnschrift SemiLight"/>
              </a:rPr>
              <a:t> Start by setting the </a:t>
            </a:r>
            <a:r>
              <a:rPr lang="fr-FR" dirty="0" err="1">
                <a:latin typeface="Bahnschrift SemiLight"/>
              </a:rPr>
              <a:t>tone</a:t>
            </a:r>
            <a:r>
              <a:rPr lang="fr-FR" dirty="0">
                <a:latin typeface="Bahnschrift SemiLight"/>
              </a:rPr>
              <a:t> “imagine </a:t>
            </a:r>
            <a:r>
              <a:rPr lang="fr-FR" dirty="0" err="1">
                <a:latin typeface="Bahnschrift SemiLight"/>
              </a:rPr>
              <a:t>that</a:t>
            </a:r>
            <a:r>
              <a:rPr lang="fr-FR" dirty="0">
                <a:latin typeface="Bahnschrift SemiLight"/>
              </a:rPr>
              <a:t>…” </a:t>
            </a:r>
          </a:p>
          <a:p>
            <a:r>
              <a:rPr lang="fr-FR" b="1" dirty="0" err="1">
                <a:latin typeface="Bahnschrift SemiLight"/>
              </a:rPr>
              <a:t>Provide</a:t>
            </a:r>
            <a:r>
              <a:rPr lang="fr-FR" b="1" dirty="0">
                <a:latin typeface="Bahnschrift SemiLight"/>
              </a:rPr>
              <a:t> the </a:t>
            </a:r>
            <a:r>
              <a:rPr lang="fr-FR" b="1" dirty="0" err="1">
                <a:latin typeface="Bahnschrift SemiLight"/>
              </a:rPr>
              <a:t>necessary</a:t>
            </a:r>
            <a:r>
              <a:rPr lang="fr-FR" b="1" dirty="0">
                <a:latin typeface="Bahnschrift SemiLight"/>
              </a:rPr>
              <a:t> </a:t>
            </a:r>
            <a:r>
              <a:rPr lang="fr-FR" b="1" dirty="0" err="1">
                <a:latin typeface="Bahnschrift SemiLight"/>
              </a:rPr>
              <a:t>context</a:t>
            </a:r>
            <a:r>
              <a:rPr lang="fr-FR" b="1" dirty="0">
                <a:latin typeface="Bahnschrift SemiLight"/>
              </a:rPr>
              <a:t>: </a:t>
            </a:r>
            <a:r>
              <a:rPr lang="fr-FR" dirty="0" err="1">
                <a:latin typeface="Bahnschrift SemiLight"/>
              </a:rPr>
              <a:t>Enough</a:t>
            </a:r>
            <a:r>
              <a:rPr lang="fr-FR" dirty="0">
                <a:latin typeface="Bahnschrift SemiLight"/>
              </a:rPr>
              <a:t> to </a:t>
            </a:r>
            <a:r>
              <a:rPr lang="fr-FR" dirty="0" err="1">
                <a:latin typeface="Bahnschrift SemiLight"/>
              </a:rPr>
              <a:t>get</a:t>
            </a:r>
            <a:r>
              <a:rPr lang="fr-FR" dirty="0">
                <a:latin typeface="Bahnschrift SemiLight"/>
              </a:rPr>
              <a:t> </a:t>
            </a:r>
            <a:r>
              <a:rPr lang="fr-FR" dirty="0" err="1">
                <a:latin typeface="Bahnschrift SemiLight"/>
              </a:rPr>
              <a:t>started</a:t>
            </a:r>
            <a:r>
              <a:rPr lang="fr-FR" dirty="0">
                <a:latin typeface="Bahnschrift SemiLight"/>
              </a:rPr>
              <a:t>, but </a:t>
            </a:r>
            <a:r>
              <a:rPr lang="fr-FR" dirty="0" err="1">
                <a:latin typeface="Bahnschrift SemiLight"/>
              </a:rPr>
              <a:t>without</a:t>
            </a:r>
            <a:r>
              <a:rPr lang="fr-FR" dirty="0">
                <a:latin typeface="Bahnschrift SemiLight"/>
              </a:rPr>
              <a:t> </a:t>
            </a:r>
            <a:r>
              <a:rPr lang="fr-FR" dirty="0" err="1">
                <a:latin typeface="Bahnschrift SemiLight"/>
              </a:rPr>
              <a:t>guiding</a:t>
            </a:r>
            <a:r>
              <a:rPr lang="fr-FR" dirty="0">
                <a:latin typeface="Bahnschrift SemiLight"/>
              </a:rPr>
              <a:t> the user. </a:t>
            </a:r>
          </a:p>
          <a:p>
            <a:endParaRPr lang="fr-FR" dirty="0">
              <a:latin typeface="Bahnschrift SemiLight"/>
            </a:endParaRPr>
          </a:p>
          <a:p>
            <a:endParaRPr lang="fr-FR" dirty="0">
              <a:latin typeface="Bahnschrift SemiLight"/>
            </a:endParaRPr>
          </a:p>
          <a:p>
            <a:endParaRPr lang="fr-FR" dirty="0">
              <a:latin typeface="Bahnschrift SemiLight"/>
            </a:endParaRPr>
          </a:p>
        </p:txBody>
      </p:sp>
    </p:spTree>
    <p:extLst>
      <p:ext uri="{BB962C8B-B14F-4D97-AF65-F5344CB8AC3E}">
        <p14:creationId xmlns:p14="http://schemas.microsoft.com/office/powerpoint/2010/main" val="183758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504713" y="1894520"/>
            <a:ext cx="9651274" cy="2862322"/>
          </a:xfrm>
          <a:prstGeom prst="rect">
            <a:avLst/>
          </a:prstGeom>
          <a:noFill/>
        </p:spPr>
        <p:txBody>
          <a:bodyPr wrap="square">
            <a:spAutoFit/>
          </a:bodyPr>
          <a:lstStyle/>
          <a:p>
            <a:r>
              <a:rPr lang="fr-FR" sz="3600" b="1" dirty="0"/>
              <a:t>0. Introduction </a:t>
            </a:r>
          </a:p>
          <a:p>
            <a:r>
              <a:rPr lang="fr-FR" sz="3600" b="1" dirty="0"/>
              <a:t>1. </a:t>
            </a:r>
            <a:r>
              <a:rPr lang="fr-FR" sz="3600" b="1" dirty="0" err="1"/>
              <a:t>Prepare</a:t>
            </a:r>
            <a:r>
              <a:rPr lang="fr-FR" sz="3600" b="1" dirty="0"/>
              <a:t> </a:t>
            </a:r>
            <a:r>
              <a:rPr lang="fr-FR" sz="3600" b="1" dirty="0" err="1"/>
              <a:t>yourself</a:t>
            </a:r>
            <a:r>
              <a:rPr lang="fr-FR" sz="3600" b="1" dirty="0"/>
              <a:t> and control </a:t>
            </a:r>
            <a:r>
              <a:rPr lang="fr-FR" sz="3600" b="1" dirty="0" err="1"/>
              <a:t>your</a:t>
            </a:r>
            <a:r>
              <a:rPr lang="fr-FR" sz="3600" b="1" dirty="0"/>
              <a:t> </a:t>
            </a:r>
            <a:r>
              <a:rPr lang="fr-FR" sz="3600" b="1" dirty="0" err="1"/>
              <a:t>environment</a:t>
            </a:r>
            <a:r>
              <a:rPr lang="fr-FR" sz="3600" b="1" dirty="0"/>
              <a:t> </a:t>
            </a:r>
          </a:p>
          <a:p>
            <a:r>
              <a:rPr lang="fr-FR" sz="3600" b="1" dirty="0"/>
              <a:t>2. </a:t>
            </a:r>
            <a:r>
              <a:rPr lang="fr-FR" sz="3600" b="1" dirty="0" err="1"/>
              <a:t>Create</a:t>
            </a:r>
            <a:r>
              <a:rPr lang="fr-FR" sz="3600" b="1" dirty="0"/>
              <a:t> </a:t>
            </a:r>
            <a:r>
              <a:rPr lang="fr-FR" sz="3600" b="1" dirty="0" err="1"/>
              <a:t>your</a:t>
            </a:r>
            <a:r>
              <a:rPr lang="fr-FR" sz="3600" b="1" dirty="0"/>
              <a:t> test </a:t>
            </a:r>
            <a:r>
              <a:rPr lang="fr-FR" sz="3600" b="1" dirty="0" err="1"/>
              <a:t>protocol</a:t>
            </a:r>
            <a:r>
              <a:rPr lang="fr-FR" sz="3600" b="1" dirty="0"/>
              <a:t> and follow </a:t>
            </a:r>
            <a:r>
              <a:rPr lang="fr-FR" sz="3600" b="1" dirty="0" err="1"/>
              <a:t>it</a:t>
            </a:r>
            <a:endParaRPr lang="fr-FR" sz="3600" b="1" dirty="0"/>
          </a:p>
          <a:p>
            <a:r>
              <a:rPr lang="fr-FR" sz="3600" b="1" dirty="0"/>
              <a:t>3. </a:t>
            </a:r>
            <a:r>
              <a:rPr lang="fr-FR" sz="3600" b="1" dirty="0" err="1"/>
              <a:t>Analyze</a:t>
            </a:r>
            <a:r>
              <a:rPr lang="fr-FR" sz="3600" b="1" dirty="0"/>
              <a:t> </a:t>
            </a:r>
          </a:p>
          <a:p>
            <a:r>
              <a:rPr lang="fr-FR" sz="3600" b="1" dirty="0"/>
              <a:t>4. </a:t>
            </a:r>
            <a:r>
              <a:rPr lang="fr-FR" sz="3600" b="1" dirty="0" err="1"/>
              <a:t>Make</a:t>
            </a:r>
            <a:r>
              <a:rPr lang="fr-FR" sz="3600" b="1" dirty="0"/>
              <a:t> a report </a:t>
            </a:r>
          </a:p>
        </p:txBody>
      </p:sp>
    </p:spTree>
    <p:extLst>
      <p:ext uri="{BB962C8B-B14F-4D97-AF65-F5344CB8AC3E}">
        <p14:creationId xmlns:p14="http://schemas.microsoft.com/office/powerpoint/2010/main" val="745097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BF570-918B-55DF-1032-FE69902B9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FD761-0B49-48DC-8751-7A5EEFF3A2B2}"/>
              </a:ext>
            </a:extLst>
          </p:cNvPr>
          <p:cNvSpPr>
            <a:spLocks noGrp="1"/>
          </p:cNvSpPr>
          <p:nvPr>
            <p:ph type="title"/>
          </p:nvPr>
        </p:nvSpPr>
        <p:spPr/>
        <p:txBody>
          <a:bodyPr/>
          <a:lstStyle/>
          <a:p>
            <a:r>
              <a:rPr lang="en-US">
                <a:latin typeface="Bahnschrift SemiBold"/>
              </a:rPr>
              <a:t>Example – Classic User Tests</a:t>
            </a:r>
            <a:endParaRPr lang="fr-FR"/>
          </a:p>
        </p:txBody>
      </p:sp>
      <p:pic>
        <p:nvPicPr>
          <p:cNvPr id="4" name="image 70" descr="preencoded.png">
            <a:extLst>
              <a:ext uri="{FF2B5EF4-FFF2-40B4-BE49-F238E27FC236}">
                <a16:creationId xmlns:a16="http://schemas.microsoft.com/office/drawing/2014/main" id="{3F075333-7BEF-BA65-066C-8CE830CF8267}"/>
              </a:ext>
            </a:extLst>
          </p:cNvPr>
          <p:cNvPicPr>
            <a:picLocks noChangeAspect="1"/>
          </p:cNvPicPr>
          <p:nvPr/>
        </p:nvPicPr>
        <p:blipFill>
          <a:blip r:embed="rId3"/>
          <a:srcRect/>
          <a:stretch/>
        </p:blipFill>
        <p:spPr>
          <a:xfrm>
            <a:off x="3372644" y="2006599"/>
            <a:ext cx="5458619" cy="4100513"/>
          </a:xfrm>
          <a:prstGeom prst="rect">
            <a:avLst/>
          </a:prstGeom>
        </p:spPr>
      </p:pic>
      <p:pic>
        <p:nvPicPr>
          <p:cNvPr id="5" name="Picture 4">
            <a:extLst>
              <a:ext uri="{FF2B5EF4-FFF2-40B4-BE49-F238E27FC236}">
                <a16:creationId xmlns:a16="http://schemas.microsoft.com/office/drawing/2014/main" id="{1981E833-EF0A-AA9F-77AE-B1327C597F88}"/>
              </a:ext>
            </a:extLst>
          </p:cNvPr>
          <p:cNvPicPr>
            <a:picLocks noChangeAspect="1"/>
          </p:cNvPicPr>
          <p:nvPr/>
        </p:nvPicPr>
        <p:blipFill>
          <a:blip r:embed="rId4"/>
          <a:srcRect l="-4728" t="73592" r="34433" b="-5146"/>
          <a:stretch>
            <a:fillRect/>
          </a:stretch>
        </p:blipFill>
        <p:spPr>
          <a:xfrm>
            <a:off x="7365207" y="5652766"/>
            <a:ext cx="1466056" cy="454346"/>
          </a:xfrm>
          <a:prstGeom prst="rect">
            <a:avLst/>
          </a:prstGeom>
        </p:spPr>
      </p:pic>
    </p:spTree>
    <p:extLst>
      <p:ext uri="{BB962C8B-B14F-4D97-AF65-F5344CB8AC3E}">
        <p14:creationId xmlns:p14="http://schemas.microsoft.com/office/powerpoint/2010/main" val="437771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B5B4D6-72A4-0CA6-F973-CAE1B89C641A}"/>
              </a:ext>
            </a:extLst>
          </p:cNvPr>
          <p:cNvSpPr>
            <a:spLocks noGrp="1"/>
          </p:cNvSpPr>
          <p:nvPr>
            <p:ph type="title"/>
          </p:nvPr>
        </p:nvSpPr>
        <p:spPr/>
        <p:txBody>
          <a:bodyPr/>
          <a:lstStyle/>
          <a:p>
            <a:r>
              <a:rPr lang="fr-FR">
                <a:latin typeface="Bahnschrift SemiBold"/>
              </a:rPr>
              <a:t>10 </a:t>
            </a:r>
            <a:r>
              <a:rPr lang="fr-FR" err="1">
                <a:latin typeface="Bahnschrift SemiBold"/>
              </a:rPr>
              <a:t>Heuristics</a:t>
            </a:r>
            <a:r>
              <a:rPr lang="fr-FR">
                <a:latin typeface="Bahnschrift SemiBold"/>
              </a:rPr>
              <a:t> for </a:t>
            </a:r>
            <a:r>
              <a:rPr lang="fr-FR" err="1">
                <a:latin typeface="Bahnschrift SemiBold"/>
              </a:rPr>
              <a:t>Observing</a:t>
            </a:r>
            <a:r>
              <a:rPr lang="fr-FR">
                <a:latin typeface="Bahnschrift SemiBold"/>
              </a:rPr>
              <a:t> </a:t>
            </a:r>
            <a:r>
              <a:rPr lang="fr-FR" err="1">
                <a:latin typeface="Bahnschrift SemiBold"/>
              </a:rPr>
              <a:t>Behavioral</a:t>
            </a:r>
            <a:r>
              <a:rPr lang="fr-FR">
                <a:latin typeface="Bahnschrift SemiBold"/>
              </a:rPr>
              <a:t> </a:t>
            </a:r>
            <a:r>
              <a:rPr lang="fr-FR" err="1">
                <a:latin typeface="Bahnschrift SemiBold"/>
              </a:rPr>
              <a:t>Reactions</a:t>
            </a:r>
          </a:p>
        </p:txBody>
      </p:sp>
      <p:sp>
        <p:nvSpPr>
          <p:cNvPr id="3" name="Content Placeholder 2">
            <a:extLst>
              <a:ext uri="{FF2B5EF4-FFF2-40B4-BE49-F238E27FC236}">
                <a16:creationId xmlns:a16="http://schemas.microsoft.com/office/drawing/2014/main" id="{70EE96EB-1700-BD35-393E-4A55E411E6BD}"/>
              </a:ext>
            </a:extLst>
          </p:cNvPr>
          <p:cNvSpPr>
            <a:spLocks noGrp="1"/>
          </p:cNvSpPr>
          <p:nvPr>
            <p:ph idx="1"/>
          </p:nvPr>
        </p:nvSpPr>
        <p:spPr/>
        <p:txBody>
          <a:bodyPr/>
          <a:lstStyle/>
          <a:p>
            <a:endParaRPr lang="en-US" dirty="0"/>
          </a:p>
        </p:txBody>
      </p:sp>
      <p:pic>
        <p:nvPicPr>
          <p:cNvPr id="5" name="Google Shape;1870;p164" descr="Une image contenant texte, Visage humain, capture d’écran&#10;&#10;Le contenu généré par l’IA peut être incorrect.">
            <a:extLst>
              <a:ext uri="{FF2B5EF4-FFF2-40B4-BE49-F238E27FC236}">
                <a16:creationId xmlns:a16="http://schemas.microsoft.com/office/drawing/2014/main" id="{E9F5215B-ED08-C259-7496-C78585283AC5}"/>
              </a:ext>
            </a:extLst>
          </p:cNvPr>
          <p:cNvPicPr preferRelativeResize="0"/>
          <p:nvPr/>
        </p:nvPicPr>
        <p:blipFill rotWithShape="1">
          <a:blip r:embed="rId3">
            <a:alphaModFix/>
          </a:blip>
          <a:srcRect r="3306" b="52362"/>
          <a:stretch/>
        </p:blipFill>
        <p:spPr>
          <a:xfrm>
            <a:off x="45434" y="1936600"/>
            <a:ext cx="5888300" cy="2984811"/>
          </a:xfrm>
          <a:prstGeom prst="rect">
            <a:avLst/>
          </a:prstGeom>
          <a:noFill/>
          <a:ln>
            <a:noFill/>
          </a:ln>
        </p:spPr>
      </p:pic>
      <p:pic>
        <p:nvPicPr>
          <p:cNvPr id="7" name="Google Shape;1871;p164" descr="Une image contenant texte, Visage humain, capture d’écran, personne&#10;&#10;Le contenu généré par l’IA peut être incorrect.">
            <a:extLst>
              <a:ext uri="{FF2B5EF4-FFF2-40B4-BE49-F238E27FC236}">
                <a16:creationId xmlns:a16="http://schemas.microsoft.com/office/drawing/2014/main" id="{5A9ADA9A-5850-0645-F912-AC57C5F1D3FB}"/>
              </a:ext>
            </a:extLst>
          </p:cNvPr>
          <p:cNvPicPr preferRelativeResize="0"/>
          <p:nvPr/>
        </p:nvPicPr>
        <p:blipFill rotWithShape="1">
          <a:blip r:embed="rId3">
            <a:alphaModFix/>
          </a:blip>
          <a:srcRect t="42990" r="3306" b="4524"/>
          <a:stretch/>
        </p:blipFill>
        <p:spPr>
          <a:xfrm>
            <a:off x="6197601" y="1663700"/>
            <a:ext cx="5888300" cy="3288533"/>
          </a:xfrm>
          <a:prstGeom prst="rect">
            <a:avLst/>
          </a:prstGeom>
          <a:noFill/>
          <a:ln>
            <a:noFill/>
          </a:ln>
        </p:spPr>
      </p:pic>
      <p:sp>
        <p:nvSpPr>
          <p:cNvPr id="4" name="ZoneTexte 3">
            <a:extLst>
              <a:ext uri="{FF2B5EF4-FFF2-40B4-BE49-F238E27FC236}">
                <a16:creationId xmlns:a16="http://schemas.microsoft.com/office/drawing/2014/main" id="{03CEF922-3055-D189-C3D8-A6E84B8614EF}"/>
              </a:ext>
            </a:extLst>
          </p:cNvPr>
          <p:cNvSpPr txBox="1"/>
          <p:nvPr/>
        </p:nvSpPr>
        <p:spPr>
          <a:xfrm>
            <a:off x="9141751" y="5899964"/>
            <a:ext cx="34964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200" dirty="0">
                <a:ea typeface="+mn-lt"/>
                <a:cs typeface="+mn-lt"/>
                <a:hlinkClick r:id="rId4"/>
              </a:rPr>
              <a:t>https://www.scienceofpeople.com/</a:t>
            </a:r>
            <a:r>
              <a:rPr lang="fr-FR" sz="1200" dirty="0">
                <a:ea typeface="+mn-lt"/>
                <a:cs typeface="+mn-lt"/>
              </a:rPr>
              <a:t> </a:t>
            </a:r>
            <a:endParaRPr lang="fr-FR" sz="1200" dirty="0"/>
          </a:p>
        </p:txBody>
      </p:sp>
    </p:spTree>
    <p:extLst>
      <p:ext uri="{BB962C8B-B14F-4D97-AF65-F5344CB8AC3E}">
        <p14:creationId xmlns:p14="http://schemas.microsoft.com/office/powerpoint/2010/main" val="802440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C379F8-1F5A-24BC-849B-DD3537CEAC8B}"/>
              </a:ext>
            </a:extLst>
          </p:cNvPr>
          <p:cNvSpPr>
            <a:spLocks noGrp="1"/>
          </p:cNvSpPr>
          <p:nvPr>
            <p:ph type="ctrTitle"/>
          </p:nvPr>
        </p:nvSpPr>
        <p:spPr/>
        <p:txBody>
          <a:bodyPr/>
          <a:lstStyle/>
          <a:p>
            <a:r>
              <a:rPr lang="fr-FR" dirty="0">
                <a:latin typeface="Bahnschrift"/>
              </a:rPr>
              <a:t>Online test</a:t>
            </a:r>
          </a:p>
        </p:txBody>
      </p:sp>
    </p:spTree>
    <p:extLst>
      <p:ext uri="{BB962C8B-B14F-4D97-AF65-F5344CB8AC3E}">
        <p14:creationId xmlns:p14="http://schemas.microsoft.com/office/powerpoint/2010/main" val="198697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C9AA2-8CC5-2E42-A4EF-ED7A4A862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474D3-82B6-C6AD-777C-BBE4EA63717B}"/>
              </a:ext>
            </a:extLst>
          </p:cNvPr>
          <p:cNvSpPr>
            <a:spLocks noGrp="1"/>
          </p:cNvSpPr>
          <p:nvPr>
            <p:ph type="title"/>
          </p:nvPr>
        </p:nvSpPr>
        <p:spPr/>
        <p:txBody>
          <a:bodyPr/>
          <a:lstStyle/>
          <a:p>
            <a:r>
              <a:rPr lang="en-US">
                <a:latin typeface="Bahnschrift SemiBold"/>
              </a:rPr>
              <a:t>Web Meeting, Teams, Google Meet, Zoom with screen sharing</a:t>
            </a:r>
          </a:p>
        </p:txBody>
      </p:sp>
      <p:pic>
        <p:nvPicPr>
          <p:cNvPr id="5" name="image 71" descr="preencoded.png">
            <a:extLst>
              <a:ext uri="{FF2B5EF4-FFF2-40B4-BE49-F238E27FC236}">
                <a16:creationId xmlns:a16="http://schemas.microsoft.com/office/drawing/2014/main" id="{4F15B036-11CE-6900-0AE0-1E002A8F58B5}"/>
              </a:ext>
            </a:extLst>
          </p:cNvPr>
          <p:cNvPicPr>
            <a:picLocks noChangeAspect="1"/>
          </p:cNvPicPr>
          <p:nvPr/>
        </p:nvPicPr>
        <p:blipFill>
          <a:blip r:embed="rId4"/>
          <a:srcRect/>
          <a:stretch/>
        </p:blipFill>
        <p:spPr>
          <a:xfrm>
            <a:off x="3051968" y="1980405"/>
            <a:ext cx="6096794" cy="4105276"/>
          </a:xfrm>
          <a:prstGeom prst="rect">
            <a:avLst/>
          </a:prstGeom>
        </p:spPr>
      </p:pic>
    </p:spTree>
    <p:extLst>
      <p:ext uri="{BB962C8B-B14F-4D97-AF65-F5344CB8AC3E}">
        <p14:creationId xmlns:p14="http://schemas.microsoft.com/office/powerpoint/2010/main" val="3462529741"/>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4FA42-FA96-E08D-52DD-D10F10694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5C32E-0FEB-CCE0-4D16-4066F5CE323F}"/>
              </a:ext>
            </a:extLst>
          </p:cNvPr>
          <p:cNvSpPr>
            <a:spLocks noGrp="1"/>
          </p:cNvSpPr>
          <p:nvPr>
            <p:ph type="title"/>
          </p:nvPr>
        </p:nvSpPr>
        <p:spPr/>
        <p:txBody>
          <a:bodyPr/>
          <a:lstStyle/>
          <a:p>
            <a:r>
              <a:rPr lang="en-US">
                <a:latin typeface="Bahnschrift SemiBold"/>
              </a:rPr>
              <a:t>Online user testing: </a:t>
            </a:r>
            <a:r>
              <a:rPr lang="en-US" err="1">
                <a:latin typeface="Bahnschrift SemiBold"/>
              </a:rPr>
              <a:t>validately</a:t>
            </a:r>
            <a:r>
              <a:rPr lang="en-US">
                <a:latin typeface="Bahnschrift SemiBold"/>
              </a:rPr>
              <a:t>, maze, </a:t>
            </a:r>
            <a:r>
              <a:rPr lang="en-US" err="1">
                <a:latin typeface="Bahnschrift SemiBold"/>
              </a:rPr>
              <a:t>surveymonkey</a:t>
            </a:r>
            <a:r>
              <a:rPr lang="en-US">
                <a:latin typeface="Bahnschrift SemiBold"/>
              </a:rPr>
              <a:t>, loop11</a:t>
            </a:r>
          </a:p>
        </p:txBody>
      </p:sp>
      <p:pic>
        <p:nvPicPr>
          <p:cNvPr id="9" name="image 74" descr="preencoded.png">
            <a:extLst>
              <a:ext uri="{FF2B5EF4-FFF2-40B4-BE49-F238E27FC236}">
                <a16:creationId xmlns:a16="http://schemas.microsoft.com/office/drawing/2014/main" id="{7C812C3E-753F-7076-AB9E-EAF325B71D99}"/>
              </a:ext>
            </a:extLst>
          </p:cNvPr>
          <p:cNvPicPr>
            <a:picLocks noChangeAspect="1"/>
          </p:cNvPicPr>
          <p:nvPr/>
        </p:nvPicPr>
        <p:blipFill>
          <a:blip r:embed="rId3"/>
          <a:srcRect/>
          <a:stretch/>
        </p:blipFill>
        <p:spPr>
          <a:xfrm>
            <a:off x="1754161" y="2033352"/>
            <a:ext cx="8671186" cy="4189023"/>
          </a:xfrm>
          <a:prstGeom prst="rect">
            <a:avLst/>
          </a:prstGeom>
        </p:spPr>
      </p:pic>
      <p:pic>
        <p:nvPicPr>
          <p:cNvPr id="5" name="Picture 4">
            <a:extLst>
              <a:ext uri="{FF2B5EF4-FFF2-40B4-BE49-F238E27FC236}">
                <a16:creationId xmlns:a16="http://schemas.microsoft.com/office/drawing/2014/main" id="{2DC03623-5865-64E4-C734-4E3895A80A94}"/>
              </a:ext>
            </a:extLst>
          </p:cNvPr>
          <p:cNvPicPr>
            <a:picLocks noChangeAspect="1"/>
          </p:cNvPicPr>
          <p:nvPr/>
        </p:nvPicPr>
        <p:blipFill>
          <a:blip r:embed="rId4"/>
          <a:srcRect l="-4728" t="73592" r="34433" b="-5146"/>
          <a:stretch>
            <a:fillRect/>
          </a:stretch>
        </p:blipFill>
        <p:spPr>
          <a:xfrm>
            <a:off x="9482282" y="5787341"/>
            <a:ext cx="955557" cy="296137"/>
          </a:xfrm>
          <a:prstGeom prst="rect">
            <a:avLst/>
          </a:prstGeom>
        </p:spPr>
      </p:pic>
    </p:spTree>
    <p:extLst>
      <p:ext uri="{BB962C8B-B14F-4D97-AF65-F5344CB8AC3E}">
        <p14:creationId xmlns:p14="http://schemas.microsoft.com/office/powerpoint/2010/main" val="3460179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54FDA6-C125-D53F-7640-CFEA1E94D31F}"/>
              </a:ext>
            </a:extLst>
          </p:cNvPr>
          <p:cNvSpPr>
            <a:spLocks noGrp="1"/>
          </p:cNvSpPr>
          <p:nvPr>
            <p:ph type="ctrTitle"/>
          </p:nvPr>
        </p:nvSpPr>
        <p:spPr/>
        <p:txBody>
          <a:bodyPr/>
          <a:lstStyle/>
          <a:p>
            <a:r>
              <a:rPr lang="fr-FR" dirty="0" err="1">
                <a:latin typeface="Bahnschrift"/>
              </a:rPr>
              <a:t>Guerrilla</a:t>
            </a:r>
            <a:r>
              <a:rPr lang="fr-FR" dirty="0">
                <a:latin typeface="Bahnschrift"/>
              </a:rPr>
              <a:t> </a:t>
            </a:r>
            <a:r>
              <a:rPr lang="fr-FR" dirty="0" err="1">
                <a:latin typeface="Bahnschrift"/>
              </a:rPr>
              <a:t>Testing</a:t>
            </a:r>
          </a:p>
        </p:txBody>
      </p:sp>
    </p:spTree>
    <p:extLst>
      <p:ext uri="{BB962C8B-B14F-4D97-AF65-F5344CB8AC3E}">
        <p14:creationId xmlns:p14="http://schemas.microsoft.com/office/powerpoint/2010/main" val="1692137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E8A69-C4A0-4FA0-55FE-B28620D4B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F3BFF3-E3BD-4C62-B08D-98B3A976E1AA}"/>
              </a:ext>
            </a:extLst>
          </p:cNvPr>
          <p:cNvSpPr>
            <a:spLocks noGrp="1"/>
          </p:cNvSpPr>
          <p:nvPr>
            <p:ph type="title"/>
          </p:nvPr>
        </p:nvSpPr>
        <p:spPr/>
        <p:txBody>
          <a:bodyPr/>
          <a:lstStyle/>
          <a:p>
            <a:r>
              <a:rPr lang="en-US">
                <a:latin typeface="Bahnschrift SemiBold"/>
              </a:rPr>
              <a:t>In guerrilla mode</a:t>
            </a:r>
          </a:p>
        </p:txBody>
      </p:sp>
      <p:sp>
        <p:nvSpPr>
          <p:cNvPr id="6"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6CC9488C-4679-95C0-1C91-16B2812B0E03}"/>
              </a:ext>
            </a:extLst>
          </p:cNvPr>
          <p:cNvSpPr/>
          <p:nvPr/>
        </p:nvSpPr>
        <p:spPr>
          <a:xfrm>
            <a:off x="635000" y="2428876"/>
            <a:ext cx="5029200" cy="2000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No prerequisites “Everyone” can do it!</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15 minutes for the test</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1 day of preparation</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0.5 passing / 0.5 restitution</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Less complete than a classic test</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Coping with the vagaries of “real” life</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gn="l">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Easier on B2C than B2B</a:t>
            </a:r>
            <a:endParaRPr lang="en-US" sz="1600" dirty="0">
              <a:latin typeface="Bahnschrift SemiLight" panose="020B0502040204020203" pitchFamily="34" charset="0"/>
              <a:ea typeface="Satoshi Regular"/>
              <a:cs typeface="Calibri" panose="020F0502020204030204"/>
            </a:endParaRPr>
          </a:p>
        </p:txBody>
      </p:sp>
      <p:pic>
        <p:nvPicPr>
          <p:cNvPr id="7" name="Image 6" descr="Une image contenant personne, habits, intérieur, meubles&#10;&#10;Le contenu généré par l’IA peut être incorrect.">
            <a:extLst>
              <a:ext uri="{FF2B5EF4-FFF2-40B4-BE49-F238E27FC236}">
                <a16:creationId xmlns:a16="http://schemas.microsoft.com/office/drawing/2014/main" id="{1B3C06D6-847A-0112-F8F0-EAA869FFD839}"/>
              </a:ext>
            </a:extLst>
          </p:cNvPr>
          <p:cNvPicPr>
            <a:picLocks noChangeAspect="1"/>
          </p:cNvPicPr>
          <p:nvPr/>
        </p:nvPicPr>
        <p:blipFill>
          <a:blip r:embed="rId3"/>
          <a:srcRect r="425" b="18888"/>
          <a:stretch/>
        </p:blipFill>
        <p:spPr>
          <a:xfrm>
            <a:off x="6519469" y="2048918"/>
            <a:ext cx="2911733" cy="3816608"/>
          </a:xfrm>
          <a:prstGeom prst="rect">
            <a:avLst/>
          </a:prstGeom>
        </p:spPr>
      </p:pic>
      <p:sp>
        <p:nvSpPr>
          <p:cNvPr id="3" name="ZoneTexte 2">
            <a:extLst>
              <a:ext uri="{FF2B5EF4-FFF2-40B4-BE49-F238E27FC236}">
                <a16:creationId xmlns:a16="http://schemas.microsoft.com/office/drawing/2014/main" id="{686E9125-688A-35D9-3E76-A4B51B67871C}"/>
              </a:ext>
            </a:extLst>
          </p:cNvPr>
          <p:cNvSpPr txBox="1"/>
          <p:nvPr/>
        </p:nvSpPr>
        <p:spPr>
          <a:xfrm>
            <a:off x="8968623" y="625126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err="1">
                <a:ea typeface="Calibri"/>
                <a:cs typeface="Calibri"/>
              </a:rPr>
              <a:t>Jems</a:t>
            </a:r>
            <a:endParaRPr lang="fr-FR" dirty="0" err="1"/>
          </a:p>
        </p:txBody>
      </p:sp>
    </p:spTree>
    <p:extLst>
      <p:ext uri="{BB962C8B-B14F-4D97-AF65-F5344CB8AC3E}">
        <p14:creationId xmlns:p14="http://schemas.microsoft.com/office/powerpoint/2010/main" val="2402961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97EB4-04DF-EB49-0F7F-4D9557FDC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1FFBC-1DBC-2C33-B20F-899228ABE242}"/>
              </a:ext>
            </a:extLst>
          </p:cNvPr>
          <p:cNvSpPr>
            <a:spLocks noGrp="1"/>
          </p:cNvSpPr>
          <p:nvPr>
            <p:ph type="title"/>
          </p:nvPr>
        </p:nvSpPr>
        <p:spPr/>
        <p:txBody>
          <a:bodyPr/>
          <a:lstStyle/>
          <a:p>
            <a:r>
              <a:rPr lang="en-US">
                <a:latin typeface="Bahnschrift SemiBold"/>
              </a:rPr>
              <a:t>In guerrilla mode</a:t>
            </a:r>
          </a:p>
        </p:txBody>
      </p:sp>
      <p:sp>
        <p:nvSpPr>
          <p:cNvPr id="4" name="Titre">
            <a:extLst>
              <a:ext uri="{FF2B5EF4-FFF2-40B4-BE49-F238E27FC236}">
                <a16:creationId xmlns:a16="http://schemas.microsoft.com/office/drawing/2014/main" id="{62DECF14-1473-97A5-B883-10E8A836334F}"/>
              </a:ext>
            </a:extLst>
          </p:cNvPr>
          <p:cNvSpPr/>
          <p:nvPr/>
        </p:nvSpPr>
        <p:spPr>
          <a:xfrm>
            <a:off x="635000" y="3184526"/>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3840"/>
              </a:lnSpc>
            </a:pPr>
            <a:r>
              <a:rPr lang="en-US" sz="3200" b="1" dirty="0">
                <a:solidFill>
                  <a:srgbClr val="222222"/>
                </a:solidFill>
                <a:latin typeface="Bahnschrift SemiLight" panose="020B0502040204020203" pitchFamily="34" charset="0"/>
                <a:ea typeface="Satoshi Bold"/>
                <a:cs typeface="Satoshi Bold" pitchFamily="34" charset="-120"/>
              </a:rPr>
              <a:t>Guerilla User Testing in Brussels Sub</a:t>
            </a:r>
            <a:endParaRPr lang="en-US" sz="3200" b="1" dirty="0">
              <a:latin typeface="Bahnschrift SemiLight" panose="020B0502040204020203" pitchFamily="34" charset="0"/>
            </a:endParaRPr>
          </a:p>
        </p:txBody>
      </p:sp>
      <p:pic>
        <p:nvPicPr>
          <p:cNvPr id="5" name="Image 4" descr="Une image contenant distributeur de billets, intérieur, texte, machine&#10;&#10;Le contenu généré par l’IA peut être incorrect.">
            <a:extLst>
              <a:ext uri="{FF2B5EF4-FFF2-40B4-BE49-F238E27FC236}">
                <a16:creationId xmlns:a16="http://schemas.microsoft.com/office/drawing/2014/main" id="{699FF57B-2268-123A-FC6B-82B803C4D0D9}"/>
              </a:ext>
            </a:extLst>
          </p:cNvPr>
          <p:cNvPicPr>
            <a:picLocks noChangeAspect="1"/>
          </p:cNvPicPr>
          <p:nvPr/>
        </p:nvPicPr>
        <p:blipFill>
          <a:blip r:embed="rId3"/>
          <a:stretch>
            <a:fillRect/>
          </a:stretch>
        </p:blipFill>
        <p:spPr>
          <a:xfrm>
            <a:off x="6672792" y="1934457"/>
            <a:ext cx="2571750" cy="4371975"/>
          </a:xfrm>
          <a:prstGeom prst="rect">
            <a:avLst/>
          </a:prstGeom>
        </p:spPr>
      </p:pic>
      <p:sp>
        <p:nvSpPr>
          <p:cNvPr id="3" name="ZoneTexte 2">
            <a:extLst>
              <a:ext uri="{FF2B5EF4-FFF2-40B4-BE49-F238E27FC236}">
                <a16:creationId xmlns:a16="http://schemas.microsoft.com/office/drawing/2014/main" id="{96AD9180-1074-64E0-3142-F1C42F68438D}"/>
              </a:ext>
            </a:extLst>
          </p:cNvPr>
          <p:cNvSpPr txBox="1"/>
          <p:nvPr/>
        </p:nvSpPr>
        <p:spPr>
          <a:xfrm>
            <a:off x="9423748" y="60772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ea typeface="Calibri"/>
                <a:cs typeface="Calibri"/>
              </a:rPr>
              <a:t>JEMS</a:t>
            </a:r>
            <a:endParaRPr lang="fr-FR" dirty="0"/>
          </a:p>
        </p:txBody>
      </p:sp>
    </p:spTree>
    <p:extLst>
      <p:ext uri="{BB962C8B-B14F-4D97-AF65-F5344CB8AC3E}">
        <p14:creationId xmlns:p14="http://schemas.microsoft.com/office/powerpoint/2010/main" val="4266345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C499F-6305-BBEA-E28B-F64476FCFA2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4F3C09F-1D64-6BAB-9028-A25746EA52D8}"/>
              </a:ext>
            </a:extLst>
          </p:cNvPr>
          <p:cNvSpPr>
            <a:spLocks noGrp="1"/>
          </p:cNvSpPr>
          <p:nvPr>
            <p:ph type="ctrTitle"/>
          </p:nvPr>
        </p:nvSpPr>
        <p:spPr/>
        <p:txBody>
          <a:bodyPr/>
          <a:lstStyle/>
          <a:p>
            <a:r>
              <a:rPr lang="fr-FR" dirty="0">
                <a:latin typeface="Bahnschrift"/>
              </a:rPr>
              <a:t>Neurosciences</a:t>
            </a:r>
            <a:endParaRPr lang="fr-FR" dirty="0"/>
          </a:p>
        </p:txBody>
      </p:sp>
    </p:spTree>
    <p:extLst>
      <p:ext uri="{BB962C8B-B14F-4D97-AF65-F5344CB8AC3E}">
        <p14:creationId xmlns:p14="http://schemas.microsoft.com/office/powerpoint/2010/main" val="1054470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5FEE5-2154-EB87-7920-36948CC37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30102F-A0B5-4149-4C40-77FB7AE08F8C}"/>
              </a:ext>
            </a:extLst>
          </p:cNvPr>
          <p:cNvSpPr>
            <a:spLocks noGrp="1"/>
          </p:cNvSpPr>
          <p:nvPr>
            <p:ph type="title"/>
          </p:nvPr>
        </p:nvSpPr>
        <p:spPr/>
        <p:txBody>
          <a:bodyPr/>
          <a:lstStyle/>
          <a:p>
            <a:r>
              <a:rPr lang="en-US">
                <a:latin typeface="Bahnschrift SemiBold"/>
              </a:rPr>
              <a:t>Biometrics – User Testing</a:t>
            </a:r>
            <a:endParaRPr lang="fr-FR"/>
          </a:p>
        </p:txBody>
      </p:sp>
      <p:sp>
        <p:nvSpPr>
          <p:cNvPr id="6"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823FB847-75B9-AB9F-6312-67EE2C5DEDAC}"/>
              </a:ext>
            </a:extLst>
          </p:cNvPr>
          <p:cNvSpPr/>
          <p:nvPr/>
        </p:nvSpPr>
        <p:spPr>
          <a:xfrm>
            <a:off x="635000" y="3000376"/>
            <a:ext cx="50292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Eye Tracking</a:t>
            </a:r>
            <a:endParaRPr lang="en-US" sz="1600" dirty="0">
              <a:solidFill>
                <a:srgbClr val="000000"/>
              </a:solidFill>
              <a:latin typeface="Bahnschrift SemiLight" panose="020B0502040204020203" pitchFamily="34" charset="0"/>
              <a:ea typeface="Satoshi Regular"/>
              <a:cs typeface="Satoshi Regular" pitchFamily="34" charset="-120"/>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Facial analysis</a:t>
            </a:r>
            <a:endParaRPr lang="en-US" sz="1600" dirty="0">
              <a:solidFill>
                <a:srgbClr val="000000"/>
              </a:solidFill>
              <a:latin typeface="Bahnschrift SemiLight" panose="020B0502040204020203" pitchFamily="34" charset="0"/>
              <a:ea typeface="Satoshi Regular"/>
              <a:cs typeface="Satoshi Regular" pitchFamily="34" charset="-120"/>
            </a:endParaRPr>
          </a:p>
          <a:p>
            <a:pPr marL="203200" indent="-203200" algn="l">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Heart rate and skin conductance</a:t>
            </a:r>
            <a:endParaRPr lang="en-US" sz="1600" dirty="0">
              <a:latin typeface="Bahnschrift SemiLight" panose="020B0502040204020203" pitchFamily="34" charset="0"/>
              <a:ea typeface="Satoshi Regular"/>
            </a:endParaRPr>
          </a:p>
        </p:txBody>
      </p:sp>
      <p:pic>
        <p:nvPicPr>
          <p:cNvPr id="7" name="Image 6" descr="Une image contenant Appareil de présentation, ordinateur, multimédia, Appareil électronique&#10;&#10;Le contenu généré par l’IA peut être incorrect.">
            <a:extLst>
              <a:ext uri="{FF2B5EF4-FFF2-40B4-BE49-F238E27FC236}">
                <a16:creationId xmlns:a16="http://schemas.microsoft.com/office/drawing/2014/main" id="{ACD72917-ECA5-752D-8B43-2E9A543B3CBB}"/>
              </a:ext>
            </a:extLst>
          </p:cNvPr>
          <p:cNvPicPr>
            <a:picLocks noChangeAspect="1"/>
          </p:cNvPicPr>
          <p:nvPr/>
        </p:nvPicPr>
        <p:blipFill>
          <a:blip r:embed="rId3"/>
          <a:stretch>
            <a:fillRect/>
          </a:stretch>
        </p:blipFill>
        <p:spPr>
          <a:xfrm>
            <a:off x="6380867" y="1991607"/>
            <a:ext cx="2619375" cy="4257675"/>
          </a:xfrm>
          <a:prstGeom prst="rect">
            <a:avLst/>
          </a:prstGeom>
        </p:spPr>
      </p:pic>
      <p:pic>
        <p:nvPicPr>
          <p:cNvPr id="4" name="Picture 3">
            <a:extLst>
              <a:ext uri="{FF2B5EF4-FFF2-40B4-BE49-F238E27FC236}">
                <a16:creationId xmlns:a16="http://schemas.microsoft.com/office/drawing/2014/main" id="{EA709F92-9BC6-DDAB-5D9B-E257A7E9CD82}"/>
              </a:ext>
            </a:extLst>
          </p:cNvPr>
          <p:cNvPicPr>
            <a:picLocks noChangeAspect="1"/>
          </p:cNvPicPr>
          <p:nvPr/>
        </p:nvPicPr>
        <p:blipFill>
          <a:blip r:embed="rId4"/>
          <a:srcRect l="-4728" t="73592" r="34433" b="-5146"/>
          <a:stretch>
            <a:fillRect/>
          </a:stretch>
        </p:blipFill>
        <p:spPr>
          <a:xfrm>
            <a:off x="7934579" y="5878356"/>
            <a:ext cx="1196882" cy="370926"/>
          </a:xfrm>
          <a:prstGeom prst="rect">
            <a:avLst/>
          </a:prstGeom>
        </p:spPr>
      </p:pic>
    </p:spTree>
    <p:extLst>
      <p:ext uri="{BB962C8B-B14F-4D97-AF65-F5344CB8AC3E}">
        <p14:creationId xmlns:p14="http://schemas.microsoft.com/office/powerpoint/2010/main" val="3107207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9F416-B650-B7C8-3965-A1B1BDBE431A}"/>
              </a:ext>
            </a:extLst>
          </p:cNvPr>
          <p:cNvSpPr>
            <a:spLocks noGrp="1"/>
          </p:cNvSpPr>
          <p:nvPr>
            <p:ph type="title"/>
          </p:nvPr>
        </p:nvSpPr>
        <p:spPr/>
        <p:txBody>
          <a:bodyPr/>
          <a:lstStyle/>
          <a:p>
            <a:r>
              <a:rPr lang="fr-FR" err="1">
                <a:latin typeface="Bahnschrift SemiBold"/>
              </a:rPr>
              <a:t>Understanding</a:t>
            </a:r>
            <a:r>
              <a:rPr lang="fr-FR">
                <a:latin typeface="Bahnschrift SemiBold"/>
              </a:rPr>
              <a:t> </a:t>
            </a:r>
            <a:r>
              <a:rPr lang="fr-FR" err="1">
                <a:latin typeface="Bahnschrift SemiBold"/>
              </a:rPr>
              <a:t>Usability</a:t>
            </a:r>
            <a:r>
              <a:rPr lang="fr-FR">
                <a:latin typeface="Bahnschrift SemiBold"/>
              </a:rPr>
              <a:t> </a:t>
            </a:r>
            <a:r>
              <a:rPr lang="fr-FR" err="1">
                <a:latin typeface="Bahnschrift SemiBold"/>
              </a:rPr>
              <a:t>Testing</a:t>
            </a:r>
            <a:r>
              <a:rPr lang="fr-FR">
                <a:latin typeface="Bahnschrift SemiBold"/>
              </a:rPr>
              <a:t> </a:t>
            </a:r>
            <a:r>
              <a:rPr lang="fr-FR" err="1">
                <a:latin typeface="Bahnschrift SemiBold"/>
              </a:rPr>
              <a:t>Through</a:t>
            </a:r>
            <a:r>
              <a:rPr lang="fr-FR">
                <a:latin typeface="Bahnschrift SemiBold"/>
              </a:rPr>
              <a:t> </a:t>
            </a:r>
            <a:r>
              <a:rPr lang="fr-FR" i="1" err="1">
                <a:latin typeface="Bahnschrift SemiBold"/>
              </a:rPr>
              <a:t>Usability</a:t>
            </a:r>
            <a:r>
              <a:rPr lang="fr-FR" i="1">
                <a:latin typeface="Bahnschrift SemiBold"/>
              </a:rPr>
              <a:t> of Fruits</a:t>
            </a:r>
            <a:r>
              <a:rPr lang="fr-FR">
                <a:latin typeface="Bahnschrift SemiBold"/>
              </a:rPr>
              <a:t> 🍌🍉</a:t>
            </a:r>
          </a:p>
        </p:txBody>
      </p:sp>
      <p:sp>
        <p:nvSpPr>
          <p:cNvPr id="3" name="Espace réservé du contenu 2">
            <a:extLst>
              <a:ext uri="{FF2B5EF4-FFF2-40B4-BE49-F238E27FC236}">
                <a16:creationId xmlns:a16="http://schemas.microsoft.com/office/drawing/2014/main" id="{8AAB67C9-2D8D-8798-FBC9-74AE4D95DDC3}"/>
              </a:ext>
            </a:extLst>
          </p:cNvPr>
          <p:cNvSpPr>
            <a:spLocks noGrp="1"/>
          </p:cNvSpPr>
          <p:nvPr>
            <p:ph sz="half" idx="1"/>
          </p:nvPr>
        </p:nvSpPr>
        <p:spPr/>
        <p:txBody>
          <a:bodyPr vert="horz" lIns="91440" tIns="45720" rIns="91440" bIns="45720" rtlCol="0" anchor="t">
            <a:normAutofit fontScale="92500" lnSpcReduction="10000"/>
          </a:bodyPr>
          <a:lstStyle/>
          <a:p>
            <a:pPr marL="0" indent="0">
              <a:buNone/>
            </a:pPr>
            <a:r>
              <a:rPr lang="fr-FR" b="1" dirty="0" err="1"/>
              <a:t>What</a:t>
            </a:r>
            <a:r>
              <a:rPr lang="fr-FR" b="1" dirty="0"/>
              <a:t> </a:t>
            </a:r>
            <a:r>
              <a:rPr lang="fr-FR" b="1" dirty="0" err="1"/>
              <a:t>is</a:t>
            </a:r>
            <a:r>
              <a:rPr lang="fr-FR" b="1" dirty="0"/>
              <a:t> </a:t>
            </a:r>
            <a:r>
              <a:rPr lang="fr-FR" b="1" dirty="0" err="1"/>
              <a:t>Usability</a:t>
            </a:r>
            <a:r>
              <a:rPr lang="fr-FR" b="1" dirty="0"/>
              <a:t> </a:t>
            </a:r>
            <a:r>
              <a:rPr lang="fr-FR" b="1" dirty="0" err="1"/>
              <a:t>Testing</a:t>
            </a:r>
            <a:r>
              <a:rPr lang="fr-FR" b="1" dirty="0"/>
              <a:t>?</a:t>
            </a:r>
            <a:endParaRPr lang="fr-FR" dirty="0"/>
          </a:p>
          <a:p>
            <a:r>
              <a:rPr lang="fr-FR" b="1" dirty="0" err="1"/>
              <a:t>Observing</a:t>
            </a:r>
            <a:r>
              <a:rPr lang="fr-FR" b="1" dirty="0"/>
              <a:t> Real User </a:t>
            </a:r>
            <a:r>
              <a:rPr lang="fr-FR" b="1" dirty="0" err="1"/>
              <a:t>Behavior</a:t>
            </a:r>
            <a:r>
              <a:rPr lang="fr-FR" dirty="0"/>
              <a:t> 👀: </a:t>
            </a:r>
            <a:r>
              <a:rPr lang="fr-FR" dirty="0" err="1"/>
              <a:t>Watching</a:t>
            </a:r>
            <a:r>
              <a:rPr lang="fr-FR" dirty="0"/>
              <a:t> how people </a:t>
            </a:r>
            <a:r>
              <a:rPr lang="fr-FR" dirty="0" err="1"/>
              <a:t>interact</a:t>
            </a:r>
            <a:r>
              <a:rPr lang="fr-FR" dirty="0"/>
              <a:t> </a:t>
            </a:r>
            <a:r>
              <a:rPr lang="fr-FR" dirty="0" err="1"/>
              <a:t>with</a:t>
            </a:r>
            <a:r>
              <a:rPr lang="fr-FR" dirty="0"/>
              <a:t> a </a:t>
            </a:r>
            <a:r>
              <a:rPr lang="fr-FR" dirty="0" err="1"/>
              <a:t>product</a:t>
            </a:r>
            <a:r>
              <a:rPr lang="fr-FR" dirty="0"/>
              <a:t> </a:t>
            </a:r>
            <a:r>
              <a:rPr lang="fr-FR" dirty="0" err="1"/>
              <a:t>without</a:t>
            </a:r>
            <a:r>
              <a:rPr lang="fr-FR" dirty="0"/>
              <a:t> guidance.</a:t>
            </a:r>
          </a:p>
          <a:p>
            <a:r>
              <a:rPr lang="fr-FR" b="1" dirty="0" err="1"/>
              <a:t>Identifying</a:t>
            </a:r>
            <a:r>
              <a:rPr lang="fr-FR" b="1" dirty="0"/>
              <a:t> Pain Points</a:t>
            </a:r>
            <a:r>
              <a:rPr lang="fr-FR" dirty="0"/>
              <a:t> ❌: </a:t>
            </a:r>
            <a:r>
              <a:rPr lang="fr-FR" dirty="0" err="1"/>
              <a:t>Noticing</a:t>
            </a:r>
            <a:r>
              <a:rPr lang="fr-FR" dirty="0"/>
              <a:t> </a:t>
            </a:r>
            <a:r>
              <a:rPr lang="fr-FR" dirty="0" err="1"/>
              <a:t>where</a:t>
            </a:r>
            <a:r>
              <a:rPr lang="fr-FR" dirty="0"/>
              <a:t> </a:t>
            </a:r>
            <a:r>
              <a:rPr lang="fr-FR" dirty="0" err="1"/>
              <a:t>users</a:t>
            </a:r>
            <a:r>
              <a:rPr lang="fr-FR" dirty="0"/>
              <a:t> struggle, </a:t>
            </a:r>
            <a:r>
              <a:rPr lang="fr-FR" dirty="0" err="1"/>
              <a:t>hesitate</a:t>
            </a:r>
            <a:r>
              <a:rPr lang="fr-FR" dirty="0"/>
              <a:t>, or </a:t>
            </a:r>
            <a:r>
              <a:rPr lang="fr-FR" dirty="0" err="1"/>
              <a:t>make</a:t>
            </a:r>
            <a:r>
              <a:rPr lang="fr-FR" dirty="0"/>
              <a:t> </a:t>
            </a:r>
            <a:r>
              <a:rPr lang="fr-FR" dirty="0" err="1"/>
              <a:t>errors</a:t>
            </a:r>
            <a:r>
              <a:rPr lang="fr-FR" dirty="0"/>
              <a:t>.</a:t>
            </a:r>
          </a:p>
          <a:p>
            <a:r>
              <a:rPr lang="fr-FR" b="1" dirty="0" err="1"/>
              <a:t>Gathering</a:t>
            </a:r>
            <a:r>
              <a:rPr lang="fr-FR" b="1" dirty="0"/>
              <a:t> Insights for </a:t>
            </a:r>
            <a:r>
              <a:rPr lang="fr-FR" b="1" dirty="0" err="1"/>
              <a:t>Improvement</a:t>
            </a:r>
            <a:r>
              <a:rPr lang="fr-FR" dirty="0"/>
              <a:t> 🔄: </a:t>
            </a:r>
            <a:r>
              <a:rPr lang="fr-FR" dirty="0" err="1"/>
              <a:t>Using</a:t>
            </a:r>
            <a:r>
              <a:rPr lang="fr-FR" dirty="0"/>
              <a:t> </a:t>
            </a:r>
            <a:r>
              <a:rPr lang="fr-FR" dirty="0" err="1"/>
              <a:t>findings</a:t>
            </a:r>
            <a:r>
              <a:rPr lang="fr-FR" dirty="0"/>
              <a:t> to </a:t>
            </a:r>
            <a:r>
              <a:rPr lang="fr-FR" dirty="0" err="1"/>
              <a:t>refine</a:t>
            </a:r>
            <a:r>
              <a:rPr lang="fr-FR" dirty="0"/>
              <a:t> the design.</a:t>
            </a:r>
          </a:p>
          <a:p>
            <a:endParaRPr lang="fr-FR" dirty="0">
              <a:latin typeface="Bahnschrift SemiLight"/>
            </a:endParaRPr>
          </a:p>
        </p:txBody>
      </p:sp>
      <p:pic>
        <p:nvPicPr>
          <p:cNvPr id="5" name="Média en ligne 4" title="Usability Testing of Fruit">
            <a:hlinkClick r:id="" action="ppaction://media"/>
            <a:extLst>
              <a:ext uri="{FF2B5EF4-FFF2-40B4-BE49-F238E27FC236}">
                <a16:creationId xmlns:a16="http://schemas.microsoft.com/office/drawing/2014/main" id="{7FB0A49A-0FE2-E80A-7823-EC3B83139E49}"/>
              </a:ext>
            </a:extLst>
          </p:cNvPr>
          <p:cNvPicPr>
            <a:picLocks noGrp="1" noRot="1" noChangeAspect="1"/>
          </p:cNvPicPr>
          <p:nvPr>
            <p:ph sz="half" idx="2"/>
            <a:videoFile r:link="rId1"/>
          </p:nvPr>
        </p:nvPicPr>
        <p:blipFill>
          <a:blip r:embed="rId4"/>
          <a:stretch>
            <a:fillRect/>
          </a:stretch>
        </p:blipFill>
        <p:spPr>
          <a:xfrm>
            <a:off x="6172425" y="2536825"/>
            <a:ext cx="5181150" cy="2927350"/>
          </a:xfrm>
        </p:spPr>
      </p:pic>
      <p:sp>
        <p:nvSpPr>
          <p:cNvPr id="6" name="TextBox 5">
            <a:extLst>
              <a:ext uri="{FF2B5EF4-FFF2-40B4-BE49-F238E27FC236}">
                <a16:creationId xmlns:a16="http://schemas.microsoft.com/office/drawing/2014/main" id="{719544FB-802E-0EEA-C5A6-0AFA61CCDB48}"/>
              </a:ext>
            </a:extLst>
          </p:cNvPr>
          <p:cNvSpPr txBox="1"/>
          <p:nvPr/>
        </p:nvSpPr>
        <p:spPr>
          <a:xfrm>
            <a:off x="6866682" y="5464175"/>
            <a:ext cx="6094070" cy="369332"/>
          </a:xfrm>
          <a:prstGeom prst="rect">
            <a:avLst/>
          </a:prstGeom>
          <a:noFill/>
        </p:spPr>
        <p:txBody>
          <a:bodyPr wrap="square">
            <a:spAutoFit/>
          </a:bodyPr>
          <a:lstStyle/>
          <a:p>
            <a:r>
              <a:rPr lang="fr-BE" dirty="0">
                <a:hlinkClick r:id="rId5"/>
              </a:rPr>
              <a:t>https://youtu.be/3Qg80qTfzgU?feature=shared</a:t>
            </a:r>
            <a:r>
              <a:rPr lang="fr-BE" dirty="0"/>
              <a:t> </a:t>
            </a:r>
          </a:p>
        </p:txBody>
      </p:sp>
    </p:spTree>
    <p:extLst>
      <p:ext uri="{BB962C8B-B14F-4D97-AF65-F5344CB8AC3E}">
        <p14:creationId xmlns:p14="http://schemas.microsoft.com/office/powerpoint/2010/main" val="126215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41633-A8B1-712F-2228-12A91DDDDB69}"/>
            </a:ext>
          </a:extLst>
        </p:cNvPr>
        <p:cNvGrpSpPr/>
        <p:nvPr/>
      </p:nvGrpSpPr>
      <p:grpSpPr>
        <a:xfrm>
          <a:off x="0" y="0"/>
          <a:ext cx="0" cy="0"/>
          <a:chOff x="0" y="0"/>
          <a:chExt cx="0" cy="0"/>
        </a:xfrm>
      </p:grpSpPr>
      <p:pic>
        <p:nvPicPr>
          <p:cNvPr id="8" name="Base / Left-Right" descr="preencoded.png">
            <a:extLst>
              <a:ext uri="{FF2B5EF4-FFF2-40B4-BE49-F238E27FC236}">
                <a16:creationId xmlns:a16="http://schemas.microsoft.com/office/drawing/2014/main" id="{F699BDBA-2E8D-589E-FD37-882462273AD3}"/>
              </a:ext>
            </a:extLst>
          </p:cNvPr>
          <p:cNvPicPr>
            <a:picLocks noChangeAspect="1"/>
          </p:cNvPicPr>
          <p:nvPr/>
        </p:nvPicPr>
        <p:blipFill>
          <a:blip r:embed="rId3"/>
          <a:srcRect l="48843" t="37654" b="27572"/>
          <a:stretch/>
        </p:blipFill>
        <p:spPr>
          <a:xfrm>
            <a:off x="5954889" y="2582333"/>
            <a:ext cx="6237123" cy="2384781"/>
          </a:xfrm>
          <a:prstGeom prst="rect">
            <a:avLst/>
          </a:prstGeom>
        </p:spPr>
      </p:pic>
      <p:sp>
        <p:nvSpPr>
          <p:cNvPr id="2" name="Title 1">
            <a:extLst>
              <a:ext uri="{FF2B5EF4-FFF2-40B4-BE49-F238E27FC236}">
                <a16:creationId xmlns:a16="http://schemas.microsoft.com/office/drawing/2014/main" id="{C021AA6F-458D-1C20-131E-92DC8B577E19}"/>
              </a:ext>
            </a:extLst>
          </p:cNvPr>
          <p:cNvSpPr>
            <a:spLocks noGrp="1"/>
          </p:cNvSpPr>
          <p:nvPr>
            <p:ph type="title"/>
          </p:nvPr>
        </p:nvSpPr>
        <p:spPr/>
        <p:txBody>
          <a:bodyPr/>
          <a:lstStyle/>
          <a:p>
            <a:r>
              <a:rPr lang="en-US">
                <a:latin typeface="Bahnschrift SemiBold"/>
              </a:rPr>
              <a:t>Biometrics – User Testing</a:t>
            </a:r>
            <a:endParaRPr lang="fr-FR"/>
          </a:p>
        </p:txBody>
      </p:sp>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0CB2FE6E-386A-4CBE-8B8E-230C87327BA6}"/>
              </a:ext>
            </a:extLst>
          </p:cNvPr>
          <p:cNvSpPr/>
          <p:nvPr/>
        </p:nvSpPr>
        <p:spPr>
          <a:xfrm>
            <a:off x="832556" y="1973793"/>
            <a:ext cx="4972050" cy="4039305"/>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Fixations and jerks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These are the two observations made by the eye-tracker: what does the user focus on and how do his eyes move?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2000" b="1" dirty="0">
                <a:solidFill>
                  <a:srgbClr val="222222"/>
                </a:solidFill>
                <a:latin typeface="Bahnschrift SemiLight" panose="020B0502040204020203" pitchFamily="34" charset="0"/>
                <a:ea typeface="Satoshi Bold" pitchFamily="34" charset="-122"/>
                <a:cs typeface="Satoshi Bold" pitchFamily="34" charset="-120"/>
              </a:rPr>
              <a:t>Order, object, time, quantity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Are the values recorded by the eye-tracker to determine heat maps and paths.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2000" b="1" dirty="0">
                <a:solidFill>
                  <a:srgbClr val="222222"/>
                </a:solidFill>
                <a:latin typeface="Bahnschrift SemiLight" panose="020B0502040204020203" pitchFamily="34" charset="0"/>
                <a:ea typeface="Satoshi Bold" pitchFamily="34" charset="-122"/>
                <a:cs typeface="Satoshi Bold" pitchFamily="34" charset="-120"/>
              </a:rPr>
              <a:t>Eye-tracker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This is the non-intrusive tool used to observe eye movement on the screen.</a:t>
            </a:r>
            <a:endParaRPr lang="en-US" sz="2000" dirty="0">
              <a:latin typeface="Bahnschrift SemiLight" panose="020B0502040204020203" pitchFamily="34" charset="0"/>
            </a:endParaRPr>
          </a:p>
        </p:txBody>
      </p:sp>
      <p:sp>
        <p:nvSpPr>
          <p:cNvPr id="3" name="ZoneTexte 2">
            <a:extLst>
              <a:ext uri="{FF2B5EF4-FFF2-40B4-BE49-F238E27FC236}">
                <a16:creationId xmlns:a16="http://schemas.microsoft.com/office/drawing/2014/main" id="{3C24E20E-1050-89AF-4B0A-4B94ABD5DD1B}"/>
              </a:ext>
            </a:extLst>
          </p:cNvPr>
          <p:cNvSpPr txBox="1"/>
          <p:nvPr/>
        </p:nvSpPr>
        <p:spPr>
          <a:xfrm>
            <a:off x="7998107" y="4155202"/>
            <a:ext cx="35516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dirty="0">
                <a:latin typeface="Bahnschrift"/>
                <a:ea typeface="Calibri"/>
                <a:cs typeface="Calibri"/>
                <a:hlinkClick r:id="rId4"/>
              </a:rPr>
              <a:t>https://medium.com/usabilitygeek/eye-tracking-what-is-it-for-and-when-to-use-it-e54d497e5a48</a:t>
            </a:r>
            <a:r>
              <a:rPr lang="fr-FR" sz="1000" dirty="0">
                <a:latin typeface="Bahnschrift"/>
                <a:ea typeface="Calibri"/>
                <a:cs typeface="Calibri"/>
              </a:rPr>
              <a:t> </a:t>
            </a:r>
          </a:p>
        </p:txBody>
      </p:sp>
    </p:spTree>
    <p:extLst>
      <p:ext uri="{BB962C8B-B14F-4D97-AF65-F5344CB8AC3E}">
        <p14:creationId xmlns:p14="http://schemas.microsoft.com/office/powerpoint/2010/main" val="2335381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DC215-9360-E211-F15E-739F55BD4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35D2F-575E-ACB1-CCD2-7AEEFB8447E0}"/>
              </a:ext>
            </a:extLst>
          </p:cNvPr>
          <p:cNvSpPr>
            <a:spLocks noGrp="1"/>
          </p:cNvSpPr>
          <p:nvPr>
            <p:ph type="title"/>
          </p:nvPr>
        </p:nvSpPr>
        <p:spPr/>
        <p:txBody>
          <a:bodyPr/>
          <a:lstStyle/>
          <a:p>
            <a:r>
              <a:rPr lang="en-US">
                <a:latin typeface="Bahnschrift SemiBold"/>
              </a:rPr>
              <a:t>Eye-tracking: Examples</a:t>
            </a:r>
            <a:endParaRPr lang="fr-FR"/>
          </a:p>
        </p:txBody>
      </p:sp>
      <p:pic>
        <p:nvPicPr>
          <p:cNvPr id="5" name="image 76" descr="preencoded.png">
            <a:extLst>
              <a:ext uri="{FF2B5EF4-FFF2-40B4-BE49-F238E27FC236}">
                <a16:creationId xmlns:a16="http://schemas.microsoft.com/office/drawing/2014/main" id="{80D8ED09-527E-B773-945B-3403DA4A32D3}"/>
              </a:ext>
            </a:extLst>
          </p:cNvPr>
          <p:cNvPicPr>
            <a:picLocks noChangeAspect="1"/>
          </p:cNvPicPr>
          <p:nvPr/>
        </p:nvPicPr>
        <p:blipFill>
          <a:blip r:embed="rId3"/>
          <a:srcRect/>
          <a:stretch/>
        </p:blipFill>
        <p:spPr>
          <a:xfrm>
            <a:off x="1593850" y="1888772"/>
            <a:ext cx="9012767" cy="4341284"/>
          </a:xfrm>
          <a:prstGeom prst="rect">
            <a:avLst/>
          </a:prstGeom>
        </p:spPr>
      </p:pic>
      <p:sp>
        <p:nvSpPr>
          <p:cNvPr id="4" name="ZoneTexte 2">
            <a:extLst>
              <a:ext uri="{FF2B5EF4-FFF2-40B4-BE49-F238E27FC236}">
                <a16:creationId xmlns:a16="http://schemas.microsoft.com/office/drawing/2014/main" id="{1D7A713F-269E-9845-2EF7-17765AEBF040}"/>
              </a:ext>
            </a:extLst>
          </p:cNvPr>
          <p:cNvSpPr txBox="1"/>
          <p:nvPr/>
        </p:nvSpPr>
        <p:spPr>
          <a:xfrm>
            <a:off x="7569843" y="6215876"/>
            <a:ext cx="45351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4"/>
              </a:rPr>
              <a:t>Nielsen Norman Group: UX Training, Consulting, &amp; Research - NN/g</a:t>
            </a:r>
            <a:endParaRPr lang="fr-FR" sz="1200" dirty="0">
              <a:latin typeface="Bahnschrift"/>
            </a:endParaRPr>
          </a:p>
        </p:txBody>
      </p:sp>
    </p:spTree>
    <p:extLst>
      <p:ext uri="{BB962C8B-B14F-4D97-AF65-F5344CB8AC3E}">
        <p14:creationId xmlns:p14="http://schemas.microsoft.com/office/powerpoint/2010/main" val="3556991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4A300-BA7C-4001-1CC6-9CADBCDCEF83}"/>
            </a:ext>
          </a:extLst>
        </p:cNvPr>
        <p:cNvGrpSpPr/>
        <p:nvPr/>
      </p:nvGrpSpPr>
      <p:grpSpPr>
        <a:xfrm>
          <a:off x="0" y="0"/>
          <a:ext cx="0" cy="0"/>
          <a:chOff x="0" y="0"/>
          <a:chExt cx="0" cy="0"/>
        </a:xfrm>
      </p:grpSpPr>
      <p:pic>
        <p:nvPicPr>
          <p:cNvPr id="7" name="Base / Left-Right" descr="preencoded.png">
            <a:extLst>
              <a:ext uri="{FF2B5EF4-FFF2-40B4-BE49-F238E27FC236}">
                <a16:creationId xmlns:a16="http://schemas.microsoft.com/office/drawing/2014/main" id="{E9434508-12E4-F7B2-3AEE-8C1EB32AB701}"/>
              </a:ext>
            </a:extLst>
          </p:cNvPr>
          <p:cNvPicPr>
            <a:picLocks noChangeAspect="1"/>
          </p:cNvPicPr>
          <p:nvPr/>
        </p:nvPicPr>
        <p:blipFill>
          <a:blip r:embed="rId3"/>
          <a:srcRect l="54630" t="25000" r="4630" b="18724"/>
          <a:stretch/>
        </p:blipFill>
        <p:spPr>
          <a:xfrm>
            <a:off x="6251223" y="2010833"/>
            <a:ext cx="4967120" cy="3859395"/>
          </a:xfrm>
          <a:prstGeom prst="rect">
            <a:avLst/>
          </a:prstGeom>
        </p:spPr>
      </p:pic>
      <p:sp>
        <p:nvSpPr>
          <p:cNvPr id="2" name="Title 1">
            <a:extLst>
              <a:ext uri="{FF2B5EF4-FFF2-40B4-BE49-F238E27FC236}">
                <a16:creationId xmlns:a16="http://schemas.microsoft.com/office/drawing/2014/main" id="{5863D4C1-EF3E-6E1D-9578-ADF90CB2BF35}"/>
              </a:ext>
            </a:extLst>
          </p:cNvPr>
          <p:cNvSpPr>
            <a:spLocks noGrp="1"/>
          </p:cNvSpPr>
          <p:nvPr>
            <p:ph type="title"/>
          </p:nvPr>
        </p:nvSpPr>
        <p:spPr/>
        <p:txBody>
          <a:bodyPr/>
          <a:lstStyle/>
          <a:p>
            <a:r>
              <a:rPr lang="en-US">
                <a:latin typeface="Bahnschrift SemiBold"/>
              </a:rPr>
              <a:t>Eye-tracking: Examples</a:t>
            </a:r>
            <a:endParaRPr lang="fr-FR"/>
          </a:p>
        </p:txBody>
      </p:sp>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3FE77229-B20C-6CE0-827A-3389D2859DE0}"/>
              </a:ext>
            </a:extLst>
          </p:cNvPr>
          <p:cNvSpPr/>
          <p:nvPr/>
        </p:nvSpPr>
        <p:spPr>
          <a:xfrm>
            <a:off x="564444" y="2016126"/>
            <a:ext cx="4972050" cy="450497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Observing the unobservable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During a user test, users explain what they are doing, but are not always fully aware of it.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2000" b="1" dirty="0">
                <a:solidFill>
                  <a:srgbClr val="222222"/>
                </a:solidFill>
                <a:latin typeface="Bahnschrift SemiLight" panose="020B0502040204020203" pitchFamily="34" charset="0"/>
                <a:ea typeface="Satoshi Bold" pitchFamily="34" charset="-122"/>
                <a:cs typeface="Satoshi Bold" pitchFamily="34" charset="-120"/>
              </a:rPr>
              <a:t>Quantify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With heat maps, we can give weight to the fixations, to the most traveled paths,.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2000" b="1" dirty="0">
                <a:solidFill>
                  <a:srgbClr val="222222"/>
                </a:solidFill>
                <a:latin typeface="Bahnschrift SemiLight" panose="020B0502040204020203" pitchFamily="34" charset="0"/>
                <a:ea typeface="Satoshi Bold" pitchFamily="34" charset="-122"/>
                <a:cs typeface="Satoshi Bold" pitchFamily="34" charset="-120"/>
              </a:rPr>
              <a:t>Convince
</a:t>
            </a:r>
            <a:r>
              <a:rPr lang="en-US" sz="2000" dirty="0">
                <a:solidFill>
                  <a:srgbClr val="222222"/>
                </a:solidFill>
                <a:latin typeface="Bahnschrift SemiLight" panose="020B0502040204020203"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This objective measure is a strong argument for strategic decisions on screens. It is also a visual way of presenting information.</a:t>
            </a:r>
            <a:endParaRPr lang="en-US" sz="2000" dirty="0">
              <a:latin typeface="Bahnschrift SemiLight" panose="020B0502040204020203" pitchFamily="34" charset="0"/>
            </a:endParaRPr>
          </a:p>
        </p:txBody>
      </p:sp>
      <p:pic>
        <p:nvPicPr>
          <p:cNvPr id="5" name="Picture 4">
            <a:extLst>
              <a:ext uri="{FF2B5EF4-FFF2-40B4-BE49-F238E27FC236}">
                <a16:creationId xmlns:a16="http://schemas.microsoft.com/office/drawing/2014/main" id="{BC4359C7-1DF9-EAD3-59C1-EAAEB610D12E}"/>
              </a:ext>
            </a:extLst>
          </p:cNvPr>
          <p:cNvPicPr>
            <a:picLocks noChangeAspect="1"/>
          </p:cNvPicPr>
          <p:nvPr/>
        </p:nvPicPr>
        <p:blipFill>
          <a:blip r:embed="rId4"/>
          <a:srcRect l="-4728" t="73592" r="34433" b="-5146"/>
          <a:stretch>
            <a:fillRect/>
          </a:stretch>
        </p:blipFill>
        <p:spPr>
          <a:xfrm>
            <a:off x="9545762" y="5011838"/>
            <a:ext cx="1044109" cy="323580"/>
          </a:xfrm>
          <a:prstGeom prst="rect">
            <a:avLst/>
          </a:prstGeom>
        </p:spPr>
      </p:pic>
    </p:spTree>
    <p:extLst>
      <p:ext uri="{BB962C8B-B14F-4D97-AF65-F5344CB8AC3E}">
        <p14:creationId xmlns:p14="http://schemas.microsoft.com/office/powerpoint/2010/main" val="315939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3D466-EA8A-EEEF-9522-2C4319BFB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12726-9069-2370-3911-6D31DF341126}"/>
              </a:ext>
            </a:extLst>
          </p:cNvPr>
          <p:cNvSpPr>
            <a:spLocks noGrp="1"/>
          </p:cNvSpPr>
          <p:nvPr>
            <p:ph type="title"/>
          </p:nvPr>
        </p:nvSpPr>
        <p:spPr/>
        <p:txBody>
          <a:bodyPr/>
          <a:lstStyle/>
          <a:p>
            <a:r>
              <a:rPr lang="en-US">
                <a:latin typeface="Bahnschrift SemiBold"/>
              </a:rPr>
              <a:t>The Faces: Eye-tracking</a:t>
            </a:r>
            <a:endParaRPr lang="fr-FR" err="1"/>
          </a:p>
        </p:txBody>
      </p:sp>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3FE048ED-D5A4-2DFD-77F5-F3FBC4808BB3}"/>
              </a:ext>
            </a:extLst>
          </p:cNvPr>
          <p:cNvSpPr/>
          <p:nvPr/>
        </p:nvSpPr>
        <p:spPr>
          <a:xfrm>
            <a:off x="635000" y="3000376"/>
            <a:ext cx="50292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The role of mirror neurons</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Empathy</a:t>
            </a:r>
            <a:endParaRPr lang="en-US" sz="1600" dirty="0">
              <a:solidFill>
                <a:srgbClr val="000000"/>
              </a:solidFill>
              <a:latin typeface="Bahnschrift SemiLight" panose="020B0502040204020203" pitchFamily="34" charset="0"/>
              <a:ea typeface="Satoshi Regular"/>
              <a:cs typeface="Calibri" panose="020F0502020204030204"/>
            </a:endParaRPr>
          </a:p>
          <a:p>
            <a:pPr marL="203200" indent="-203200" algn="l">
              <a:lnSpc>
                <a:spcPts val="2240"/>
              </a:lnSpc>
              <a:buSzPct val="100000"/>
              <a:buChar char="•"/>
            </a:pPr>
            <a:r>
              <a:rPr lang="en-US" sz="1600" dirty="0">
                <a:solidFill>
                  <a:srgbClr val="222222"/>
                </a:solidFill>
                <a:latin typeface="Bahnschrift SemiLight" panose="020B0502040204020203" pitchFamily="34" charset="0"/>
                <a:ea typeface="Satoshi Regular"/>
                <a:cs typeface="Satoshi Regular" pitchFamily="34" charset="-120"/>
              </a:rPr>
              <a:t>Online trust</a:t>
            </a:r>
            <a:endParaRPr lang="en-US" sz="1600" dirty="0">
              <a:latin typeface="Bahnschrift SemiLight" panose="020B0502040204020203" pitchFamily="34" charset="0"/>
              <a:ea typeface="Satoshi Regular"/>
              <a:cs typeface="Calibri" panose="020F0502020204030204"/>
            </a:endParaRPr>
          </a:p>
        </p:txBody>
      </p:sp>
      <p:pic>
        <p:nvPicPr>
          <p:cNvPr id="6" name="Base / Left-Right" descr="preencoded.png">
            <a:extLst>
              <a:ext uri="{FF2B5EF4-FFF2-40B4-BE49-F238E27FC236}">
                <a16:creationId xmlns:a16="http://schemas.microsoft.com/office/drawing/2014/main" id="{3A72A17A-4253-7771-9026-D797E0DCF33B}"/>
              </a:ext>
            </a:extLst>
          </p:cNvPr>
          <p:cNvPicPr>
            <a:picLocks noChangeAspect="1"/>
          </p:cNvPicPr>
          <p:nvPr/>
        </p:nvPicPr>
        <p:blipFill>
          <a:blip r:embed="rId3"/>
          <a:srcRect l="45786" r="126" b="48931"/>
          <a:stretch/>
        </p:blipFill>
        <p:spPr>
          <a:xfrm>
            <a:off x="4104277" y="2284596"/>
            <a:ext cx="7277206" cy="3845202"/>
          </a:xfrm>
          <a:prstGeom prst="rect">
            <a:avLst/>
          </a:prstGeom>
        </p:spPr>
      </p:pic>
      <p:sp>
        <p:nvSpPr>
          <p:cNvPr id="3" name="ZoneTexte 2">
            <a:extLst>
              <a:ext uri="{FF2B5EF4-FFF2-40B4-BE49-F238E27FC236}">
                <a16:creationId xmlns:a16="http://schemas.microsoft.com/office/drawing/2014/main" id="{525A054C-43CE-4879-F4B0-79714F8882FE}"/>
              </a:ext>
            </a:extLst>
          </p:cNvPr>
          <p:cNvSpPr txBox="1"/>
          <p:nvPr/>
        </p:nvSpPr>
        <p:spPr>
          <a:xfrm>
            <a:off x="6478992" y="4173309"/>
            <a:ext cx="18677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err="1">
                <a:latin typeface="Bahnschrift"/>
                <a:ea typeface="Calibri"/>
                <a:cs typeface="Calibri"/>
              </a:rPr>
              <a:t>Jems</a:t>
            </a:r>
            <a:endParaRPr lang="fr-FR" dirty="0" err="1">
              <a:latin typeface="Bahnschrift"/>
            </a:endParaRPr>
          </a:p>
        </p:txBody>
      </p:sp>
    </p:spTree>
    <p:extLst>
      <p:ext uri="{BB962C8B-B14F-4D97-AF65-F5344CB8AC3E}">
        <p14:creationId xmlns:p14="http://schemas.microsoft.com/office/powerpoint/2010/main" val="249318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225B5-AF84-06C8-E0E1-DADA0AB35D6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1CF5633-6ECC-5E3C-22E4-8AECAA007853}"/>
              </a:ext>
            </a:extLst>
          </p:cNvPr>
          <p:cNvSpPr>
            <a:spLocks noGrp="1"/>
          </p:cNvSpPr>
          <p:nvPr>
            <p:ph type="title"/>
          </p:nvPr>
        </p:nvSpPr>
        <p:spPr/>
        <p:txBody>
          <a:bodyPr/>
          <a:lstStyle/>
          <a:p>
            <a:r>
              <a:rPr lang="fr-FR" err="1">
                <a:latin typeface="Bahnschrift SemiBold"/>
              </a:rPr>
              <a:t>Exercise</a:t>
            </a:r>
            <a:endParaRPr lang="fr-FR" err="1"/>
          </a:p>
        </p:txBody>
      </p:sp>
      <p:sp>
        <p:nvSpPr>
          <p:cNvPr id="8" name="Titre">
            <a:extLst>
              <a:ext uri="{FF2B5EF4-FFF2-40B4-BE49-F238E27FC236}">
                <a16:creationId xmlns:a16="http://schemas.microsoft.com/office/drawing/2014/main" id="{7C5837E2-1083-85AA-C21A-C066F862EEF1}"/>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a:ea typeface="Satoshi Bold"/>
                <a:cs typeface="Satoshi Bold" pitchFamily="34" charset="-120"/>
              </a:rPr>
              <a:t>Exercise time</a:t>
            </a:r>
            <a:endParaRPr lang="en-US" sz="3200" dirty="0">
              <a:latin typeface="Bahnschrift SemiLight"/>
              <a:ea typeface="Satoshi Bold"/>
            </a:endParaRPr>
          </a:p>
        </p:txBody>
      </p:sp>
      <p:sp>
        <p:nvSpPr>
          <p:cNvPr id="10"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04B21311-943A-7505-942A-A62D638112B3}"/>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40"/>
              </a:lnSpc>
            </a:pPr>
            <a:r>
              <a:rPr lang="en-US" sz="1600" dirty="0">
                <a:solidFill>
                  <a:srgbClr val="222222"/>
                </a:solidFill>
                <a:latin typeface="Bahnschrift"/>
                <a:ea typeface="Satoshi Regular"/>
                <a:cs typeface="Satoshi Regular" pitchFamily="34" charset="-120"/>
              </a:rPr>
              <a:t>Fill in the center and right columns</a:t>
            </a:r>
            <a:endParaRPr lang="en-US" sz="1600" dirty="0">
              <a:latin typeface="Bahnschrift"/>
              <a:ea typeface="Satoshi Regular"/>
            </a:endParaRPr>
          </a:p>
        </p:txBody>
      </p:sp>
      <p:pic>
        <p:nvPicPr>
          <p:cNvPr id="4" name="Image 3" descr="Une image contenant texte, capture d’écran, diagramme, Police&#10;&#10;Le contenu généré par l’IA peut être incorrect.">
            <a:extLst>
              <a:ext uri="{FF2B5EF4-FFF2-40B4-BE49-F238E27FC236}">
                <a16:creationId xmlns:a16="http://schemas.microsoft.com/office/drawing/2014/main" id="{2C3629B3-FC47-4D40-D58C-524328279F63}"/>
              </a:ext>
            </a:extLst>
          </p:cNvPr>
          <p:cNvPicPr>
            <a:picLocks noChangeAspect="1"/>
          </p:cNvPicPr>
          <p:nvPr/>
        </p:nvPicPr>
        <p:blipFill>
          <a:blip r:embed="rId3"/>
          <a:srcRect t="8586" r="-60"/>
          <a:stretch/>
        </p:blipFill>
        <p:spPr>
          <a:xfrm>
            <a:off x="5275567" y="2781422"/>
            <a:ext cx="6078073" cy="3873238"/>
          </a:xfrm>
          <a:prstGeom prst="rect">
            <a:avLst/>
          </a:prstGeom>
        </p:spPr>
      </p:pic>
      <p:sp>
        <p:nvSpPr>
          <p:cNvPr id="3" name="ZoneTexte 2">
            <a:extLst>
              <a:ext uri="{FF2B5EF4-FFF2-40B4-BE49-F238E27FC236}">
                <a16:creationId xmlns:a16="http://schemas.microsoft.com/office/drawing/2014/main" id="{F8B0DF10-D8F7-2CAE-5955-591FC849FB55}"/>
              </a:ext>
            </a:extLst>
          </p:cNvPr>
          <p:cNvSpPr txBox="1"/>
          <p:nvPr/>
        </p:nvSpPr>
        <p:spPr>
          <a:xfrm>
            <a:off x="10159583" y="64907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latin typeface="Bahnschrift"/>
                <a:ea typeface="Calibri"/>
                <a:cs typeface="Calibri"/>
              </a:rPr>
              <a:t>Medium</a:t>
            </a:r>
            <a:endParaRPr lang="fr-FR" dirty="0">
              <a:latin typeface="Bahnschrift"/>
            </a:endParaRPr>
          </a:p>
        </p:txBody>
      </p:sp>
    </p:spTree>
    <p:extLst>
      <p:ext uri="{BB962C8B-B14F-4D97-AF65-F5344CB8AC3E}">
        <p14:creationId xmlns:p14="http://schemas.microsoft.com/office/powerpoint/2010/main" val="2958835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A37A4-EA1A-6F07-6EAF-9F7B2F501B0A}"/>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D703D210-C93A-43E3-6CC7-A95442BDD08C}"/>
              </a:ext>
            </a:extLst>
          </p:cNvPr>
          <p:cNvSpPr>
            <a:spLocks noGrp="1"/>
          </p:cNvSpPr>
          <p:nvPr>
            <p:ph type="ctrTitle"/>
          </p:nvPr>
        </p:nvSpPr>
        <p:spPr/>
        <p:txBody>
          <a:bodyPr/>
          <a:lstStyle/>
          <a:p>
            <a:r>
              <a:rPr lang="fr-FR" dirty="0">
                <a:latin typeface="Bahnschrift"/>
              </a:rPr>
              <a:t>2. </a:t>
            </a:r>
            <a:r>
              <a:rPr lang="fr-FR" dirty="0" err="1">
                <a:latin typeface="Bahnschrift"/>
              </a:rPr>
              <a:t>Create</a:t>
            </a:r>
            <a:r>
              <a:rPr lang="fr-FR" dirty="0">
                <a:latin typeface="Bahnschrift"/>
              </a:rPr>
              <a:t> </a:t>
            </a:r>
            <a:r>
              <a:rPr lang="fr-FR" dirty="0" err="1">
                <a:latin typeface="Bahnschrift"/>
              </a:rPr>
              <a:t>your</a:t>
            </a:r>
            <a:r>
              <a:rPr lang="fr-FR" dirty="0">
                <a:latin typeface="Bahnschrift"/>
              </a:rPr>
              <a:t> test </a:t>
            </a:r>
            <a:r>
              <a:rPr lang="fr-FR" dirty="0" err="1">
                <a:latin typeface="Bahnschrift"/>
              </a:rPr>
              <a:t>protocol</a:t>
            </a:r>
            <a:r>
              <a:rPr lang="fr-FR" dirty="0">
                <a:latin typeface="Bahnschrift"/>
              </a:rPr>
              <a:t> and follow </a:t>
            </a:r>
            <a:r>
              <a:rPr lang="fr-FR" dirty="0" err="1">
                <a:latin typeface="Bahnschrift"/>
              </a:rPr>
              <a:t>it</a:t>
            </a:r>
            <a:endParaRPr lang="fr-FR" dirty="0">
              <a:latin typeface="Bahnschrift"/>
            </a:endParaRPr>
          </a:p>
        </p:txBody>
      </p:sp>
      <p:sp>
        <p:nvSpPr>
          <p:cNvPr id="11" name="Slide Number Placeholder 3">
            <a:extLst>
              <a:ext uri="{FF2B5EF4-FFF2-40B4-BE49-F238E27FC236}">
                <a16:creationId xmlns:a16="http://schemas.microsoft.com/office/drawing/2014/main" id="{1504978E-8628-4867-2923-CCB87709C79C}"/>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B51FB753-8A4E-C0AE-1F24-CC0142EBB0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1217814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0C16-AFB0-4C63-4E67-F2B9035BE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7F5584-EDAA-CA67-9534-B9C2981813F4}"/>
              </a:ext>
            </a:extLst>
          </p:cNvPr>
          <p:cNvSpPr>
            <a:spLocks noGrp="1"/>
          </p:cNvSpPr>
          <p:nvPr>
            <p:ph type="title"/>
          </p:nvPr>
        </p:nvSpPr>
        <p:spPr/>
        <p:txBody>
          <a:bodyPr/>
          <a:lstStyle/>
          <a:p>
            <a:r>
              <a:rPr lang="en-US">
                <a:latin typeface="Bahnschrift SemiBold"/>
              </a:rPr>
              <a:t>Drafting the protocol</a:t>
            </a:r>
            <a:endParaRPr lang="fr-FR"/>
          </a:p>
        </p:txBody>
      </p:sp>
      <p:pic>
        <p:nvPicPr>
          <p:cNvPr id="4" name="Frame 612" descr="preencoded.png">
            <a:extLst>
              <a:ext uri="{FF2B5EF4-FFF2-40B4-BE49-F238E27FC236}">
                <a16:creationId xmlns:a16="http://schemas.microsoft.com/office/drawing/2014/main" id="{EBF2A1AF-E083-E23C-E976-F6D48D85EBA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33357" y="2365615"/>
            <a:ext cx="6019800" cy="847474"/>
          </a:xfrm>
          <a:prstGeom prst="rect">
            <a:avLst/>
          </a:prstGeom>
        </p:spPr>
      </p:pic>
      <p:pic>
        <p:nvPicPr>
          <p:cNvPr id="6" name="Frame 611" descr="preencoded.png">
            <a:extLst>
              <a:ext uri="{FF2B5EF4-FFF2-40B4-BE49-F238E27FC236}">
                <a16:creationId xmlns:a16="http://schemas.microsoft.com/office/drawing/2014/main" id="{6DF8C1C7-AA6F-83E4-4BF8-6AC64FDCEDF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51200" y="3452586"/>
            <a:ext cx="6019800" cy="1043042"/>
          </a:xfrm>
          <a:prstGeom prst="rect">
            <a:avLst/>
          </a:prstGeom>
        </p:spPr>
      </p:pic>
      <p:pic>
        <p:nvPicPr>
          <p:cNvPr id="8" name="Frame 613" descr="preencoded.png">
            <a:extLst>
              <a:ext uri="{FF2B5EF4-FFF2-40B4-BE49-F238E27FC236}">
                <a16:creationId xmlns:a16="http://schemas.microsoft.com/office/drawing/2014/main" id="{0D9BB0F9-0692-5ACD-C774-A59F4EC74CD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059082" y="4910720"/>
            <a:ext cx="6019800" cy="1043042"/>
          </a:xfrm>
          <a:prstGeom prst="rect">
            <a:avLst/>
          </a:prstGeom>
        </p:spPr>
      </p:pic>
      <p:sp>
        <p:nvSpPr>
          <p:cNvPr id="10" name="Test plan">
            <a:extLst>
              <a:ext uri="{FF2B5EF4-FFF2-40B4-BE49-F238E27FC236}">
                <a16:creationId xmlns:a16="http://schemas.microsoft.com/office/drawing/2014/main" id="{5A22DA28-D6D4-1575-0D12-F781BD0336E7}"/>
              </a:ext>
            </a:extLst>
          </p:cNvPr>
          <p:cNvSpPr/>
          <p:nvPr/>
        </p:nvSpPr>
        <p:spPr>
          <a:xfrm>
            <a:off x="2698046" y="2640127"/>
            <a:ext cx="5245100" cy="2984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28611" indent="-228611" algn="l">
              <a:lnSpc>
                <a:spcPts val="2371"/>
              </a:lnSpc>
              <a:buSzPct val="100000"/>
              <a:buFont typeface="+mj-lt"/>
              <a:buAutoNum type="arabicPeriod"/>
            </a:pPr>
            <a:r>
              <a:rPr lang="en-US" sz="2156" b="1">
                <a:solidFill>
                  <a:srgbClr val="000000"/>
                </a:solidFill>
                <a:latin typeface="Bahnschrift"/>
                <a:ea typeface="Century Gothic Bold" pitchFamily="34" charset="-122"/>
                <a:cs typeface="Century Gothic Bold" pitchFamily="34" charset="-120"/>
              </a:rPr>
              <a:t>Test plan</a:t>
            </a:r>
            <a:endParaRPr lang="en-US" sz="2156">
              <a:solidFill>
                <a:srgbClr val="000000"/>
              </a:solidFill>
              <a:latin typeface="Bahnschrift"/>
            </a:endParaRPr>
          </a:p>
        </p:txBody>
      </p:sp>
      <p:sp>
        <p:nvSpPr>
          <p:cNvPr id="13" name="Test Protocol">
            <a:extLst>
              <a:ext uri="{FF2B5EF4-FFF2-40B4-BE49-F238E27FC236}">
                <a16:creationId xmlns:a16="http://schemas.microsoft.com/office/drawing/2014/main" id="{4B7DAF36-7707-90F6-9B0C-38701B5538DE}"/>
              </a:ext>
            </a:extLst>
          </p:cNvPr>
          <p:cNvSpPr/>
          <p:nvPr/>
        </p:nvSpPr>
        <p:spPr>
          <a:xfrm>
            <a:off x="4541893" y="3824883"/>
            <a:ext cx="4851400" cy="2984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371"/>
              </a:lnSpc>
              <a:buSzPct val="100000"/>
            </a:pPr>
            <a:r>
              <a:rPr lang="en-US" sz="2150" b="1" dirty="0">
                <a:solidFill>
                  <a:srgbClr val="000000"/>
                </a:solidFill>
                <a:latin typeface="Bahnschrift"/>
                <a:ea typeface="Century Gothic Bold" pitchFamily="34" charset="-122"/>
                <a:cs typeface="Century Gothic Bold" pitchFamily="34" charset="-120"/>
              </a:rPr>
              <a:t>2. Test Protocol</a:t>
            </a:r>
            <a:endParaRPr lang="en-US" sz="2150" dirty="0">
              <a:solidFill>
                <a:srgbClr val="000000"/>
              </a:solidFill>
              <a:latin typeface="Bahnschrift"/>
            </a:endParaRPr>
          </a:p>
        </p:txBody>
      </p:sp>
      <p:sp>
        <p:nvSpPr>
          <p:cNvPr id="16" name="Dry run">
            <a:extLst>
              <a:ext uri="{FF2B5EF4-FFF2-40B4-BE49-F238E27FC236}">
                <a16:creationId xmlns:a16="http://schemas.microsoft.com/office/drawing/2014/main" id="{E9617DDA-E58D-5CFA-6941-F134C7F1C6E5}"/>
              </a:ext>
            </a:extLst>
          </p:cNvPr>
          <p:cNvSpPr/>
          <p:nvPr/>
        </p:nvSpPr>
        <p:spPr>
          <a:xfrm>
            <a:off x="6349775" y="5283017"/>
            <a:ext cx="4851400" cy="2984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371"/>
              </a:lnSpc>
              <a:buSzPct val="100000"/>
            </a:pPr>
            <a:r>
              <a:rPr lang="en-US" sz="2150" b="1" dirty="0">
                <a:solidFill>
                  <a:srgbClr val="000000"/>
                </a:solidFill>
                <a:latin typeface="Bahnschrift"/>
                <a:ea typeface="Century Gothic Bold" pitchFamily="34" charset="-122"/>
                <a:cs typeface="Century Gothic Bold" pitchFamily="34" charset="-120"/>
              </a:rPr>
              <a:t>3. Dry run</a:t>
            </a:r>
            <a:endParaRPr lang="en-US" sz="2150" dirty="0">
              <a:solidFill>
                <a:srgbClr val="000000"/>
              </a:solidFill>
              <a:latin typeface="Bahnschrift"/>
            </a:endParaRPr>
          </a:p>
        </p:txBody>
      </p:sp>
    </p:spTree>
    <p:extLst>
      <p:ext uri="{BB962C8B-B14F-4D97-AF65-F5344CB8AC3E}">
        <p14:creationId xmlns:p14="http://schemas.microsoft.com/office/powerpoint/2010/main" val="2925353166"/>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4C5AD-8E53-3E2A-8ED6-2AF6B7B8E7A6}"/>
              </a:ext>
            </a:extLst>
          </p:cNvPr>
          <p:cNvSpPr>
            <a:spLocks noGrp="1"/>
          </p:cNvSpPr>
          <p:nvPr>
            <p:ph type="title"/>
          </p:nvPr>
        </p:nvSpPr>
        <p:spPr/>
        <p:txBody>
          <a:bodyPr/>
          <a:lstStyle/>
          <a:p>
            <a:r>
              <a:rPr lang="fr-FR" dirty="0">
                <a:latin typeface="Bahnschrift SemiBold"/>
              </a:rPr>
              <a:t>The four main stages of a test</a:t>
            </a:r>
          </a:p>
        </p:txBody>
      </p:sp>
      <p:sp>
        <p:nvSpPr>
          <p:cNvPr id="5" name="Titre">
            <a:extLst>
              <a:ext uri="{FF2B5EF4-FFF2-40B4-BE49-F238E27FC236}">
                <a16:creationId xmlns:a16="http://schemas.microsoft.com/office/drawing/2014/main" id="{147CCD22-93F3-409B-2229-F3B842362B16}"/>
              </a:ext>
            </a:extLst>
          </p:cNvPr>
          <p:cNvSpPr/>
          <p:nvPr/>
        </p:nvSpPr>
        <p:spPr>
          <a:xfrm>
            <a:off x="635000" y="22796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1. Introduction</a:t>
            </a:r>
            <a:endParaRPr lang="en-US" sz="2000" dirty="0">
              <a:latin typeface="Bahnschrift SemiLight" panose="020B0502040204020203" pitchFamily="34" charset="0"/>
            </a:endParaRPr>
          </a:p>
        </p:txBody>
      </p:sp>
      <p:sp>
        <p:nvSpPr>
          <p:cNvPr id="7" name="Paragraphe">
            <a:extLst>
              <a:ext uri="{FF2B5EF4-FFF2-40B4-BE49-F238E27FC236}">
                <a16:creationId xmlns:a16="http://schemas.microsoft.com/office/drawing/2014/main" id="{9AD52EB2-D9DD-E90E-A6D2-FBA89CE2DB4C}"/>
              </a:ext>
            </a:extLst>
          </p:cNvPr>
          <p:cNvSpPr/>
          <p:nvPr/>
        </p:nvSpPr>
        <p:spPr>
          <a:xfrm>
            <a:off x="635000" y="2698750"/>
            <a:ext cx="531495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Provide context to the participant
Explain how the interview will take place
Collect demographic data</a:t>
            </a:r>
            <a:endParaRPr lang="en-US" sz="1600" dirty="0">
              <a:latin typeface="Bahnschrift SemiLight" panose="020B0502040204020203" pitchFamily="34" charset="0"/>
            </a:endParaRPr>
          </a:p>
        </p:txBody>
      </p:sp>
      <p:sp>
        <p:nvSpPr>
          <p:cNvPr id="9" name="Titre">
            <a:extLst>
              <a:ext uri="{FF2B5EF4-FFF2-40B4-BE49-F238E27FC236}">
                <a16:creationId xmlns:a16="http://schemas.microsoft.com/office/drawing/2014/main" id="{94C66670-5EC5-4D45-A8E1-788FC60575CC}"/>
              </a:ext>
            </a:extLst>
          </p:cNvPr>
          <p:cNvSpPr/>
          <p:nvPr/>
        </p:nvSpPr>
        <p:spPr>
          <a:xfrm>
            <a:off x="6254750" y="22796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2. Scenarios</a:t>
            </a:r>
            <a:endParaRPr lang="en-US" sz="2000" dirty="0">
              <a:latin typeface="Bahnschrift SemiLight" panose="020B0502040204020203" pitchFamily="34" charset="0"/>
            </a:endParaRPr>
          </a:p>
        </p:txBody>
      </p:sp>
      <p:sp>
        <p:nvSpPr>
          <p:cNvPr id="11" name="Paragraphe">
            <a:extLst>
              <a:ext uri="{FF2B5EF4-FFF2-40B4-BE49-F238E27FC236}">
                <a16:creationId xmlns:a16="http://schemas.microsoft.com/office/drawing/2014/main" id="{F7C2E499-2809-9B18-BF88-5158836BF135}"/>
              </a:ext>
            </a:extLst>
          </p:cNvPr>
          <p:cNvSpPr/>
          <p:nvPr/>
        </p:nvSpPr>
        <p:spPr>
          <a:xfrm>
            <a:off x="6254750" y="2698750"/>
            <a:ext cx="53149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Tasks to be completed</a:t>
            </a:r>
            <a:endParaRPr lang="en-US" sz="1600" dirty="0">
              <a:latin typeface="Bahnschrift SemiLight" panose="020B0502040204020203" pitchFamily="34" charset="0"/>
            </a:endParaRPr>
          </a:p>
        </p:txBody>
      </p:sp>
      <p:sp>
        <p:nvSpPr>
          <p:cNvPr id="13" name="Titre">
            <a:extLst>
              <a:ext uri="{FF2B5EF4-FFF2-40B4-BE49-F238E27FC236}">
                <a16:creationId xmlns:a16="http://schemas.microsoft.com/office/drawing/2014/main" id="{F41849C2-FC1D-E2E7-ED54-B414E9932F1F}"/>
              </a:ext>
            </a:extLst>
          </p:cNvPr>
          <p:cNvSpPr/>
          <p:nvPr/>
        </p:nvSpPr>
        <p:spPr>
          <a:xfrm>
            <a:off x="635000" y="387350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3. Questionnaire</a:t>
            </a:r>
            <a:endParaRPr lang="en-US" sz="2000" dirty="0">
              <a:latin typeface="Bahnschrift SemiLight" panose="020B0502040204020203" pitchFamily="34" charset="0"/>
            </a:endParaRPr>
          </a:p>
        </p:txBody>
      </p:sp>
      <p:sp>
        <p:nvSpPr>
          <p:cNvPr id="15" name="Paragraphe">
            <a:extLst>
              <a:ext uri="{FF2B5EF4-FFF2-40B4-BE49-F238E27FC236}">
                <a16:creationId xmlns:a16="http://schemas.microsoft.com/office/drawing/2014/main" id="{AF43B787-ADCC-43D7-CFD3-A011581C05A6}"/>
              </a:ext>
            </a:extLst>
          </p:cNvPr>
          <p:cNvSpPr/>
          <p:nvPr/>
        </p:nvSpPr>
        <p:spPr>
          <a:xfrm>
            <a:off x="635000" y="4292600"/>
            <a:ext cx="53149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Administration of one or more standardized questionnaires</a:t>
            </a:r>
            <a:endParaRPr lang="en-US" sz="1600" dirty="0">
              <a:latin typeface="Bahnschrift SemiLight" panose="020B0502040204020203" pitchFamily="34" charset="0"/>
            </a:endParaRPr>
          </a:p>
        </p:txBody>
      </p:sp>
      <p:sp>
        <p:nvSpPr>
          <p:cNvPr id="17" name="Titre">
            <a:extLst>
              <a:ext uri="{FF2B5EF4-FFF2-40B4-BE49-F238E27FC236}">
                <a16:creationId xmlns:a16="http://schemas.microsoft.com/office/drawing/2014/main" id="{2D845BEC-63AB-6115-1295-FD0DFBBF648F}"/>
              </a:ext>
            </a:extLst>
          </p:cNvPr>
          <p:cNvSpPr/>
          <p:nvPr/>
        </p:nvSpPr>
        <p:spPr>
          <a:xfrm>
            <a:off x="6254750" y="387350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4. Debriefing</a:t>
            </a:r>
            <a:endParaRPr lang="en-US" sz="2000" dirty="0">
              <a:latin typeface="Bahnschrift SemiLight" panose="020B0502040204020203" pitchFamily="34" charset="0"/>
            </a:endParaRPr>
          </a:p>
        </p:txBody>
      </p:sp>
      <p:sp>
        <p:nvSpPr>
          <p:cNvPr id="19" name="Paragraphe">
            <a:extLst>
              <a:ext uri="{FF2B5EF4-FFF2-40B4-BE49-F238E27FC236}">
                <a16:creationId xmlns:a16="http://schemas.microsoft.com/office/drawing/2014/main" id="{E962C612-6CF9-3E5E-EEC1-6B7738580C5B}"/>
              </a:ext>
            </a:extLst>
          </p:cNvPr>
          <p:cNvSpPr/>
          <p:nvPr/>
        </p:nvSpPr>
        <p:spPr>
          <a:xfrm>
            <a:off x="6254750" y="4292600"/>
            <a:ext cx="53149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Questions to end the interview on the lived experience</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3017757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F6208A-0097-C899-6C6A-52B6D762C24C}"/>
              </a:ext>
            </a:extLst>
          </p:cNvPr>
          <p:cNvSpPr>
            <a:spLocks noGrp="1"/>
          </p:cNvSpPr>
          <p:nvPr>
            <p:ph type="title"/>
          </p:nvPr>
        </p:nvSpPr>
        <p:spPr/>
        <p:txBody>
          <a:bodyPr/>
          <a:lstStyle/>
          <a:p>
            <a:r>
              <a:rPr lang="fr-FR" dirty="0">
                <a:latin typeface="Bahnschrift SemiBold"/>
              </a:rPr>
              <a:t>Introduction</a:t>
            </a:r>
          </a:p>
        </p:txBody>
      </p:sp>
      <p:sp>
        <p:nvSpPr>
          <p:cNvPr id="3" name="Espace réservé du contenu 2">
            <a:extLst>
              <a:ext uri="{FF2B5EF4-FFF2-40B4-BE49-F238E27FC236}">
                <a16:creationId xmlns:a16="http://schemas.microsoft.com/office/drawing/2014/main" id="{E0941D3E-199B-0F28-068D-1F6FB49ACCE9}"/>
              </a:ext>
            </a:extLst>
          </p:cNvPr>
          <p:cNvSpPr>
            <a:spLocks noGrp="1"/>
          </p:cNvSpPr>
          <p:nvPr>
            <p:ph idx="1"/>
          </p:nvPr>
        </p:nvSpPr>
        <p:spPr/>
        <p:txBody>
          <a:bodyPr vert="horz" lIns="91440" tIns="45720" rIns="91440" bIns="45720" rtlCol="0" anchor="t">
            <a:normAutofit/>
          </a:bodyPr>
          <a:lstStyle/>
          <a:p>
            <a:r>
              <a:rPr lang="fr-FR" dirty="0" err="1">
                <a:latin typeface="Bahnschrift SemiLight"/>
              </a:rPr>
              <a:t>Reassure</a:t>
            </a:r>
            <a:r>
              <a:rPr lang="fr-FR" dirty="0">
                <a:latin typeface="Bahnschrift SemiLight"/>
              </a:rPr>
              <a:t> the participant about the </a:t>
            </a:r>
            <a:r>
              <a:rPr lang="fr-FR" dirty="0" err="1">
                <a:latin typeface="Bahnschrift SemiLight"/>
              </a:rPr>
              <a:t>progress</a:t>
            </a:r>
            <a:r>
              <a:rPr lang="fr-FR" dirty="0">
                <a:latin typeface="Bahnschrift SemiLight"/>
              </a:rPr>
              <a:t> </a:t>
            </a:r>
          </a:p>
          <a:p>
            <a:r>
              <a:rPr lang="fr-FR" dirty="0" err="1">
                <a:latin typeface="Bahnschrift SemiLight"/>
              </a:rPr>
              <a:t>Explain</a:t>
            </a:r>
            <a:r>
              <a:rPr lang="fr-FR" dirty="0">
                <a:latin typeface="Bahnschrift SemiLight"/>
              </a:rPr>
              <a:t> </a:t>
            </a:r>
            <a:r>
              <a:rPr lang="fr-FR" dirty="0" err="1">
                <a:latin typeface="Bahnschrift SemiLight"/>
              </a:rPr>
              <a:t>that</a:t>
            </a:r>
            <a:r>
              <a:rPr lang="fr-FR" dirty="0">
                <a:latin typeface="Bahnschrift SemiLight"/>
              </a:rPr>
              <a:t> </a:t>
            </a:r>
            <a:r>
              <a:rPr lang="fr-FR" dirty="0" err="1">
                <a:latin typeface="Bahnschrift SemiLight"/>
              </a:rPr>
              <a:t>there</a:t>
            </a:r>
            <a:r>
              <a:rPr lang="fr-FR" dirty="0">
                <a:latin typeface="Bahnschrift SemiLight"/>
              </a:rPr>
              <a:t> </a:t>
            </a:r>
            <a:r>
              <a:rPr lang="fr-FR" dirty="0" err="1">
                <a:latin typeface="Bahnschrift SemiLight"/>
              </a:rPr>
              <a:t>is</a:t>
            </a:r>
            <a:r>
              <a:rPr lang="fr-FR" dirty="0">
                <a:latin typeface="Bahnschrift SemiLight"/>
              </a:rPr>
              <a:t> no right or </a:t>
            </a:r>
            <a:r>
              <a:rPr lang="fr-FR" dirty="0" err="1">
                <a:latin typeface="Bahnschrift SemiLight"/>
              </a:rPr>
              <a:t>wrong</a:t>
            </a:r>
            <a:r>
              <a:rPr lang="fr-FR" dirty="0">
                <a:latin typeface="Bahnschrift SemiLight"/>
              </a:rPr>
              <a:t> </a:t>
            </a:r>
            <a:r>
              <a:rPr lang="fr-FR" dirty="0" err="1">
                <a:latin typeface="Bahnschrift SemiLight"/>
              </a:rPr>
              <a:t>answer</a:t>
            </a:r>
            <a:r>
              <a:rPr lang="fr-FR" dirty="0">
                <a:latin typeface="Bahnschrift SemiLight"/>
              </a:rPr>
              <a:t> </a:t>
            </a:r>
          </a:p>
          <a:p>
            <a:r>
              <a:rPr lang="fr-FR" dirty="0">
                <a:latin typeface="Bahnschrift SemiLight"/>
              </a:rPr>
              <a:t>It </a:t>
            </a:r>
            <a:r>
              <a:rPr lang="fr-FR" dirty="0" err="1">
                <a:latin typeface="Bahnschrift SemiLight"/>
              </a:rPr>
              <a:t>is</a:t>
            </a:r>
            <a:r>
              <a:rPr lang="fr-FR" dirty="0">
                <a:latin typeface="Bahnschrift SemiLight"/>
              </a:rPr>
              <a:t> the system </a:t>
            </a:r>
            <a:r>
              <a:rPr lang="fr-FR" dirty="0" err="1">
                <a:latin typeface="Bahnschrift SemiLight"/>
              </a:rPr>
              <a:t>that</a:t>
            </a:r>
            <a:r>
              <a:rPr lang="fr-FR" dirty="0">
                <a:latin typeface="Bahnschrift SemiLight"/>
              </a:rPr>
              <a:t> </a:t>
            </a:r>
            <a:r>
              <a:rPr lang="fr-FR" dirty="0" err="1">
                <a:latin typeface="Bahnschrift SemiLight"/>
              </a:rPr>
              <a:t>is</a:t>
            </a:r>
            <a:r>
              <a:rPr lang="fr-FR" dirty="0">
                <a:latin typeface="Bahnschrift SemiLight"/>
              </a:rPr>
              <a:t> </a:t>
            </a:r>
            <a:r>
              <a:rPr lang="fr-FR" dirty="0" err="1">
                <a:latin typeface="Bahnschrift SemiLight"/>
              </a:rPr>
              <a:t>tested</a:t>
            </a:r>
            <a:r>
              <a:rPr lang="fr-FR" dirty="0">
                <a:latin typeface="Bahnschrift SemiLight"/>
              </a:rPr>
              <a:t>, not the user </a:t>
            </a:r>
          </a:p>
        </p:txBody>
      </p:sp>
    </p:spTree>
    <p:extLst>
      <p:ext uri="{BB962C8B-B14F-4D97-AF65-F5344CB8AC3E}">
        <p14:creationId xmlns:p14="http://schemas.microsoft.com/office/powerpoint/2010/main" val="2976321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647C2-1CB4-87B2-A202-05303AD80C7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E2084FE-343F-91D1-8DC7-6D627AEE11FD}"/>
              </a:ext>
            </a:extLst>
          </p:cNvPr>
          <p:cNvSpPr>
            <a:spLocks noGrp="1"/>
          </p:cNvSpPr>
          <p:nvPr>
            <p:ph type="title"/>
          </p:nvPr>
        </p:nvSpPr>
        <p:spPr/>
        <p:txBody>
          <a:bodyPr/>
          <a:lstStyle/>
          <a:p>
            <a:r>
              <a:rPr lang="fr-FR" dirty="0">
                <a:latin typeface="Bahnschrift SemiBold"/>
              </a:rPr>
              <a:t>Introduction</a:t>
            </a:r>
          </a:p>
        </p:txBody>
      </p:sp>
      <p:sp>
        <p:nvSpPr>
          <p:cNvPr id="3" name="Espace réservé du contenu 2">
            <a:extLst>
              <a:ext uri="{FF2B5EF4-FFF2-40B4-BE49-F238E27FC236}">
                <a16:creationId xmlns:a16="http://schemas.microsoft.com/office/drawing/2014/main" id="{7DB1C13D-1A61-0D2F-2AB2-E3EE464EE81F}"/>
              </a:ext>
            </a:extLst>
          </p:cNvPr>
          <p:cNvSpPr>
            <a:spLocks noGrp="1"/>
          </p:cNvSpPr>
          <p:nvPr>
            <p:ph idx="1"/>
          </p:nvPr>
        </p:nvSpPr>
        <p:spPr/>
        <p:txBody>
          <a:bodyPr vert="horz" lIns="91440" tIns="45720" rIns="91440" bIns="45720" rtlCol="0" anchor="t">
            <a:normAutofit/>
          </a:bodyPr>
          <a:lstStyle/>
          <a:p>
            <a:r>
              <a:rPr lang="fr-FR" dirty="0" err="1">
                <a:latin typeface="Bahnschrift SemiLight"/>
              </a:rPr>
              <a:t>Welcome</a:t>
            </a:r>
            <a:r>
              <a:rPr lang="fr-FR" dirty="0">
                <a:latin typeface="Bahnschrift SemiLight"/>
              </a:rPr>
              <a:t> - </a:t>
            </a:r>
            <a:r>
              <a:rPr lang="fr-FR" dirty="0" err="1">
                <a:latin typeface="Bahnschrift SemiLight"/>
              </a:rPr>
              <a:t>Provide</a:t>
            </a:r>
            <a:r>
              <a:rPr lang="fr-FR" dirty="0">
                <a:latin typeface="Bahnschrift SemiLight"/>
              </a:rPr>
              <a:t> a warm </a:t>
            </a:r>
            <a:r>
              <a:rPr lang="fr-FR" dirty="0" err="1">
                <a:latin typeface="Bahnschrift SemiLight"/>
              </a:rPr>
              <a:t>welcome</a:t>
            </a:r>
            <a:r>
              <a:rPr lang="fr-FR" dirty="0">
                <a:latin typeface="Bahnschrift SemiLight"/>
              </a:rPr>
              <a:t> (drink), </a:t>
            </a:r>
            <a:r>
              <a:rPr lang="fr-FR" dirty="0" err="1">
                <a:latin typeface="Bahnschrift SemiLight"/>
              </a:rPr>
              <a:t>explain</a:t>
            </a:r>
            <a:r>
              <a:rPr lang="fr-FR" dirty="0">
                <a:latin typeface="Bahnschrift SemiLight"/>
              </a:rPr>
              <a:t> the </a:t>
            </a:r>
            <a:r>
              <a:rPr lang="fr-FR" dirty="0" err="1">
                <a:latin typeface="Bahnschrift SemiLight"/>
              </a:rPr>
              <a:t>incentive</a:t>
            </a:r>
            <a:r>
              <a:rPr lang="fr-FR" dirty="0">
                <a:latin typeface="Bahnschrift SemiLight"/>
              </a:rPr>
              <a:t> (if </a:t>
            </a:r>
            <a:r>
              <a:rPr lang="fr-FR" dirty="0" err="1">
                <a:latin typeface="Bahnschrift SemiLight"/>
              </a:rPr>
              <a:t>present</a:t>
            </a:r>
            <a:r>
              <a:rPr lang="fr-FR" dirty="0">
                <a:latin typeface="Bahnschrift SemiLight"/>
              </a:rPr>
              <a:t>) </a:t>
            </a:r>
            <a:r>
              <a:rPr lang="fr-FR" dirty="0" err="1">
                <a:latin typeface="Bahnschrift SemiLight"/>
              </a:rPr>
              <a:t>after</a:t>
            </a:r>
            <a:r>
              <a:rPr lang="fr-FR" dirty="0">
                <a:latin typeface="Bahnschrift SemiLight"/>
              </a:rPr>
              <a:t> the discussion. </a:t>
            </a:r>
            <a:endParaRPr lang="fr-FR" dirty="0"/>
          </a:p>
          <a:p>
            <a:r>
              <a:rPr lang="fr-FR" dirty="0" err="1">
                <a:latin typeface="Bahnschrift SemiLight"/>
              </a:rPr>
              <a:t>Researchers</a:t>
            </a:r>
            <a:r>
              <a:rPr lang="fr-FR" dirty="0">
                <a:latin typeface="Bahnschrift SemiLight"/>
              </a:rPr>
              <a:t> - </a:t>
            </a:r>
            <a:r>
              <a:rPr lang="fr-FR" dirty="0" err="1">
                <a:latin typeface="Bahnschrift SemiLight"/>
              </a:rPr>
              <a:t>Ideally</a:t>
            </a:r>
            <a:r>
              <a:rPr lang="fr-FR" dirty="0">
                <a:latin typeface="Bahnschrift SemiLight"/>
              </a:rPr>
              <a:t> an observer </a:t>
            </a:r>
            <a:r>
              <a:rPr lang="fr-FR" dirty="0" err="1">
                <a:latin typeface="Bahnschrift SemiLight"/>
              </a:rPr>
              <a:t>who</a:t>
            </a:r>
            <a:r>
              <a:rPr lang="fr-FR" dirty="0">
                <a:latin typeface="Bahnschrift SemiLight"/>
              </a:rPr>
              <a:t> </a:t>
            </a:r>
            <a:r>
              <a:rPr lang="fr-FR" dirty="0" err="1">
                <a:latin typeface="Bahnschrift SemiLight"/>
              </a:rPr>
              <a:t>takes</a:t>
            </a:r>
            <a:r>
              <a:rPr lang="fr-FR" dirty="0">
                <a:latin typeface="Bahnschrift SemiLight"/>
              </a:rPr>
              <a:t> notes and a </a:t>
            </a:r>
            <a:r>
              <a:rPr lang="fr-FR" dirty="0" err="1">
                <a:latin typeface="Bahnschrift SemiLight"/>
              </a:rPr>
              <a:t>person</a:t>
            </a:r>
            <a:r>
              <a:rPr lang="fr-FR" dirty="0">
                <a:latin typeface="Bahnschrift SemiLight"/>
              </a:rPr>
              <a:t> </a:t>
            </a:r>
            <a:r>
              <a:rPr lang="fr-FR" dirty="0" err="1">
                <a:latin typeface="Bahnschrift SemiLight"/>
              </a:rPr>
              <a:t>who</a:t>
            </a:r>
            <a:r>
              <a:rPr lang="fr-FR" dirty="0">
                <a:latin typeface="Bahnschrift SemiLight"/>
              </a:rPr>
              <a:t> </a:t>
            </a:r>
            <a:r>
              <a:rPr lang="fr-FR" dirty="0" err="1">
                <a:latin typeface="Bahnschrift SemiLight"/>
              </a:rPr>
              <a:t>asks</a:t>
            </a:r>
            <a:r>
              <a:rPr lang="fr-FR" dirty="0">
                <a:latin typeface="Bahnschrift SemiLight"/>
              </a:rPr>
              <a:t> questions. </a:t>
            </a:r>
            <a:endParaRPr lang="fr-FR" dirty="0"/>
          </a:p>
          <a:p>
            <a:r>
              <a:rPr lang="fr-FR" dirty="0">
                <a:latin typeface="Bahnschrift SemiLight"/>
              </a:rPr>
              <a:t>Place - </a:t>
            </a:r>
            <a:r>
              <a:rPr lang="fr-FR" dirty="0" err="1">
                <a:latin typeface="Bahnschrift SemiLight"/>
              </a:rPr>
              <a:t>Choose</a:t>
            </a:r>
            <a:r>
              <a:rPr lang="fr-FR" dirty="0">
                <a:latin typeface="Bahnschrift SemiLight"/>
              </a:rPr>
              <a:t> a </a:t>
            </a:r>
            <a:r>
              <a:rPr lang="fr-FR" dirty="0" err="1">
                <a:latin typeface="Bahnschrift SemiLight"/>
              </a:rPr>
              <a:t>comfortable</a:t>
            </a:r>
            <a:r>
              <a:rPr lang="fr-FR" dirty="0">
                <a:latin typeface="Bahnschrift SemiLight"/>
              </a:rPr>
              <a:t> location, </a:t>
            </a:r>
            <a:r>
              <a:rPr lang="fr-FR" dirty="0" err="1">
                <a:latin typeface="Bahnschrift SemiLight"/>
              </a:rPr>
              <a:t>avoiding</a:t>
            </a:r>
            <a:r>
              <a:rPr lang="fr-FR" dirty="0">
                <a:latin typeface="Bahnschrift SemiLight"/>
              </a:rPr>
              <a:t> distractions </a:t>
            </a:r>
            <a:endParaRPr lang="fr-FR" dirty="0"/>
          </a:p>
          <a:p>
            <a:r>
              <a:rPr lang="fr-FR" dirty="0">
                <a:latin typeface="Bahnschrift SemiLight"/>
              </a:rPr>
              <a:t>Note </a:t>
            </a:r>
            <a:r>
              <a:rPr lang="fr-FR" dirty="0" err="1">
                <a:latin typeface="Bahnschrift SemiLight"/>
              </a:rPr>
              <a:t>taking</a:t>
            </a:r>
            <a:r>
              <a:rPr lang="fr-FR" dirty="0">
                <a:latin typeface="Bahnschrift SemiLight"/>
              </a:rPr>
              <a:t> - </a:t>
            </a:r>
            <a:r>
              <a:rPr lang="fr-FR" dirty="0" err="1">
                <a:latin typeface="Bahnschrift SemiLight"/>
              </a:rPr>
              <a:t>Print</a:t>
            </a:r>
            <a:r>
              <a:rPr lang="fr-FR" dirty="0">
                <a:latin typeface="Bahnschrift SemiLight"/>
              </a:rPr>
              <a:t> the discussion guide and </a:t>
            </a:r>
            <a:r>
              <a:rPr lang="fr-FR" dirty="0" err="1">
                <a:latin typeface="Bahnschrift SemiLight"/>
              </a:rPr>
              <a:t>prepare</a:t>
            </a:r>
            <a:r>
              <a:rPr lang="fr-FR" dirty="0">
                <a:latin typeface="Bahnschrift SemiLight"/>
              </a:rPr>
              <a:t> a note-</a:t>
            </a:r>
            <a:r>
              <a:rPr lang="fr-FR" dirty="0" err="1">
                <a:latin typeface="Bahnschrift SemiLight"/>
              </a:rPr>
              <a:t>taking</a:t>
            </a:r>
            <a:r>
              <a:rPr lang="fr-FR" dirty="0">
                <a:latin typeface="Bahnschrift SemiLight"/>
              </a:rPr>
              <a:t> structure.</a:t>
            </a:r>
            <a:endParaRPr lang="fr-FR" dirty="0"/>
          </a:p>
        </p:txBody>
      </p:sp>
    </p:spTree>
    <p:extLst>
      <p:ext uri="{BB962C8B-B14F-4D97-AF65-F5344CB8AC3E}">
        <p14:creationId xmlns:p14="http://schemas.microsoft.com/office/powerpoint/2010/main" val="127467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1A9EC6-5DB5-6DA3-B2EE-78CD9D965240}"/>
              </a:ext>
            </a:extLst>
          </p:cNvPr>
          <p:cNvSpPr>
            <a:spLocks noGrp="1"/>
          </p:cNvSpPr>
          <p:nvPr>
            <p:ph type="title"/>
          </p:nvPr>
        </p:nvSpPr>
        <p:spPr/>
        <p:txBody>
          <a:bodyPr/>
          <a:lstStyle/>
          <a:p>
            <a:r>
              <a:rPr lang="fr-FR" dirty="0" err="1">
                <a:latin typeface="Bahnschrift SemiBold"/>
              </a:rPr>
              <a:t>Understanding</a:t>
            </a:r>
            <a:r>
              <a:rPr lang="fr-FR" dirty="0">
                <a:latin typeface="Bahnschrift SemiBold"/>
              </a:rPr>
              <a:t> </a:t>
            </a:r>
            <a:r>
              <a:rPr lang="fr-FR" dirty="0" err="1">
                <a:latin typeface="Bahnschrift SemiBold"/>
              </a:rPr>
              <a:t>Usability</a:t>
            </a:r>
            <a:r>
              <a:rPr lang="fr-FR" dirty="0">
                <a:latin typeface="Bahnschrift SemiBold"/>
              </a:rPr>
              <a:t> </a:t>
            </a:r>
            <a:r>
              <a:rPr lang="fr-FR" dirty="0" err="1">
                <a:latin typeface="Bahnschrift SemiBold"/>
              </a:rPr>
              <a:t>Testing</a:t>
            </a:r>
            <a:r>
              <a:rPr lang="fr-FR" dirty="0">
                <a:latin typeface="Bahnschrift SemiBold"/>
              </a:rPr>
              <a:t> </a:t>
            </a:r>
            <a:r>
              <a:rPr lang="fr-FR" dirty="0" err="1">
                <a:latin typeface="Bahnschrift SemiBold"/>
              </a:rPr>
              <a:t>Through</a:t>
            </a:r>
            <a:r>
              <a:rPr lang="fr-FR" dirty="0">
                <a:latin typeface="Bahnschrift SemiBold"/>
              </a:rPr>
              <a:t> </a:t>
            </a:r>
            <a:r>
              <a:rPr lang="fr-FR" i="1" dirty="0" err="1">
                <a:latin typeface="Bahnschrift SemiBold"/>
              </a:rPr>
              <a:t>Usability</a:t>
            </a:r>
            <a:r>
              <a:rPr lang="fr-FR" i="1" dirty="0">
                <a:latin typeface="Bahnschrift SemiBold"/>
              </a:rPr>
              <a:t> of Fruits</a:t>
            </a:r>
            <a:r>
              <a:rPr lang="fr-FR" dirty="0">
                <a:latin typeface="Bahnschrift SemiBold"/>
              </a:rPr>
              <a:t> </a:t>
            </a:r>
          </a:p>
        </p:txBody>
      </p:sp>
      <p:sp>
        <p:nvSpPr>
          <p:cNvPr id="3" name="Espace réservé du contenu 2">
            <a:extLst>
              <a:ext uri="{FF2B5EF4-FFF2-40B4-BE49-F238E27FC236}">
                <a16:creationId xmlns:a16="http://schemas.microsoft.com/office/drawing/2014/main" id="{ED01021A-D22B-B689-919F-5BC66AD44220}"/>
              </a:ext>
            </a:extLst>
          </p:cNvPr>
          <p:cNvSpPr>
            <a:spLocks noGrp="1"/>
          </p:cNvSpPr>
          <p:nvPr>
            <p:ph sz="half" idx="1"/>
          </p:nvPr>
        </p:nvSpPr>
        <p:spPr/>
        <p:txBody>
          <a:bodyPr vert="horz" lIns="91440" tIns="45720" rIns="91440" bIns="45720" rtlCol="0" anchor="t">
            <a:normAutofit fontScale="70000" lnSpcReduction="20000"/>
          </a:bodyPr>
          <a:lstStyle/>
          <a:p>
            <a:pPr>
              <a:buNone/>
            </a:pPr>
            <a:r>
              <a:rPr lang="fr-FR" b="1" dirty="0" err="1"/>
              <a:t>Lessons</a:t>
            </a:r>
            <a:r>
              <a:rPr lang="fr-FR" b="1" dirty="0"/>
              <a:t> </a:t>
            </a:r>
            <a:r>
              <a:rPr lang="fr-FR" b="1" dirty="0" err="1"/>
              <a:t>from</a:t>
            </a:r>
            <a:r>
              <a:rPr lang="fr-FR" b="1" dirty="0"/>
              <a:t> </a:t>
            </a:r>
            <a:r>
              <a:rPr lang="fr-FR" b="1" dirty="0" err="1"/>
              <a:t>Usability</a:t>
            </a:r>
            <a:r>
              <a:rPr lang="fr-FR" b="1" dirty="0"/>
              <a:t> of Fruits </a:t>
            </a:r>
            <a:r>
              <a:rPr lang="fr-FR" b="1" dirty="0" err="1"/>
              <a:t>Video</a:t>
            </a:r>
            <a:r>
              <a:rPr lang="fr-FR" b="1" dirty="0"/>
              <a:t> </a:t>
            </a:r>
          </a:p>
          <a:p>
            <a:pPr>
              <a:buNone/>
            </a:pPr>
            <a:r>
              <a:rPr lang="fr-FR" dirty="0"/>
              <a:t>This </a:t>
            </a:r>
            <a:r>
              <a:rPr lang="fr-FR" dirty="0" err="1"/>
              <a:t>playful</a:t>
            </a:r>
            <a:r>
              <a:rPr lang="fr-FR" dirty="0"/>
              <a:t> </a:t>
            </a:r>
            <a:r>
              <a:rPr lang="fr-FR" dirty="0" err="1"/>
              <a:t>experiment</a:t>
            </a:r>
            <a:r>
              <a:rPr lang="fr-FR" dirty="0"/>
              <a:t> </a:t>
            </a:r>
            <a:r>
              <a:rPr lang="fr-FR" dirty="0" err="1"/>
              <a:t>demonstrates</a:t>
            </a:r>
            <a:r>
              <a:rPr lang="fr-FR" dirty="0"/>
              <a:t> </a:t>
            </a:r>
            <a:r>
              <a:rPr lang="fr-FR" dirty="0" err="1"/>
              <a:t>usability</a:t>
            </a:r>
            <a:r>
              <a:rPr lang="fr-FR" dirty="0"/>
              <a:t> </a:t>
            </a:r>
            <a:r>
              <a:rPr lang="fr-FR" dirty="0" err="1"/>
              <a:t>principles</a:t>
            </a:r>
            <a:r>
              <a:rPr lang="fr-FR" dirty="0"/>
              <a:t> by </a:t>
            </a:r>
            <a:r>
              <a:rPr lang="fr-FR" dirty="0" err="1"/>
              <a:t>testing</a:t>
            </a:r>
            <a:r>
              <a:rPr lang="fr-FR" dirty="0"/>
              <a:t> how </a:t>
            </a:r>
            <a:r>
              <a:rPr lang="fr-FR" dirty="0" err="1"/>
              <a:t>easy</a:t>
            </a:r>
            <a:r>
              <a:rPr lang="fr-FR" dirty="0"/>
              <a:t> (or </a:t>
            </a:r>
            <a:r>
              <a:rPr lang="fr-FR" dirty="0" err="1"/>
              <a:t>difficult</a:t>
            </a:r>
            <a:r>
              <a:rPr lang="fr-FR" dirty="0"/>
              <a:t>) </a:t>
            </a:r>
            <a:r>
              <a:rPr lang="fr-FR" dirty="0" err="1"/>
              <a:t>it</a:t>
            </a:r>
            <a:r>
              <a:rPr lang="fr-FR" dirty="0"/>
              <a:t> </a:t>
            </a:r>
            <a:r>
              <a:rPr lang="fr-FR" dirty="0" err="1"/>
              <a:t>is</a:t>
            </a:r>
            <a:r>
              <a:rPr lang="fr-FR" dirty="0"/>
              <a:t> to "use" </a:t>
            </a:r>
            <a:r>
              <a:rPr lang="fr-FR" dirty="0" err="1"/>
              <a:t>different</a:t>
            </a:r>
            <a:r>
              <a:rPr lang="fr-FR" dirty="0"/>
              <a:t> fruits:</a:t>
            </a:r>
          </a:p>
          <a:p>
            <a:pPr marL="0" indent="0">
              <a:buNone/>
            </a:pPr>
            <a:r>
              <a:rPr lang="fr-FR" dirty="0"/>
              <a:t>Affordance </a:t>
            </a:r>
            <a:r>
              <a:rPr lang="fr-FR" dirty="0" err="1"/>
              <a:t>Matters</a:t>
            </a:r>
            <a:r>
              <a:rPr lang="fr-FR" dirty="0"/>
              <a:t> – Can </a:t>
            </a:r>
            <a:r>
              <a:rPr lang="fr-FR" dirty="0" err="1"/>
              <a:t>users</a:t>
            </a:r>
            <a:r>
              <a:rPr lang="fr-FR" dirty="0"/>
              <a:t> tell how to </a:t>
            </a:r>
            <a:r>
              <a:rPr lang="fr-FR" dirty="0" err="1"/>
              <a:t>interact</a:t>
            </a:r>
            <a:r>
              <a:rPr lang="fr-FR" dirty="0"/>
              <a:t> </a:t>
            </a:r>
            <a:r>
              <a:rPr lang="fr-FR" dirty="0" err="1"/>
              <a:t>with</a:t>
            </a:r>
            <a:r>
              <a:rPr lang="fr-FR" dirty="0"/>
              <a:t> </a:t>
            </a:r>
            <a:r>
              <a:rPr lang="fr-FR" dirty="0" err="1"/>
              <a:t>it</a:t>
            </a:r>
            <a:r>
              <a:rPr lang="fr-FR" dirty="0"/>
              <a:t>? (e.g., peeling a banana vs. a </a:t>
            </a:r>
            <a:r>
              <a:rPr lang="fr-FR" dirty="0" err="1"/>
              <a:t>pineapple</a:t>
            </a:r>
            <a:r>
              <a:rPr lang="fr-FR" dirty="0"/>
              <a:t>)</a:t>
            </a:r>
          </a:p>
          <a:p>
            <a:r>
              <a:rPr lang="fr-FR" dirty="0"/>
              <a:t>Expectation vs. Reality – Do people </a:t>
            </a:r>
            <a:r>
              <a:rPr lang="fr-FR" dirty="0" err="1"/>
              <a:t>interact</a:t>
            </a:r>
            <a:r>
              <a:rPr lang="fr-FR" dirty="0"/>
              <a:t> </a:t>
            </a:r>
            <a:r>
              <a:rPr lang="fr-FR" dirty="0" err="1"/>
              <a:t>with</a:t>
            </a:r>
            <a:r>
              <a:rPr lang="fr-FR" dirty="0"/>
              <a:t> </a:t>
            </a:r>
            <a:r>
              <a:rPr lang="fr-FR" dirty="0" err="1"/>
              <a:t>it</a:t>
            </a:r>
            <a:r>
              <a:rPr lang="fr-FR" dirty="0"/>
              <a:t> the </a:t>
            </a:r>
            <a:r>
              <a:rPr lang="fr-FR" dirty="0" err="1"/>
              <a:t>way</a:t>
            </a:r>
            <a:r>
              <a:rPr lang="fr-FR" dirty="0"/>
              <a:t> designers </a:t>
            </a:r>
            <a:r>
              <a:rPr lang="fr-FR" dirty="0" err="1"/>
              <a:t>intended</a:t>
            </a:r>
            <a:r>
              <a:rPr lang="fr-FR" dirty="0"/>
              <a:t>?</a:t>
            </a:r>
          </a:p>
          <a:p>
            <a:r>
              <a:rPr lang="fr-FR" dirty="0"/>
              <a:t>Feedback </a:t>
            </a:r>
            <a:r>
              <a:rPr lang="fr-FR" dirty="0" err="1"/>
              <a:t>is</a:t>
            </a:r>
            <a:r>
              <a:rPr lang="fr-FR" dirty="0"/>
              <a:t> Key – </a:t>
            </a:r>
            <a:r>
              <a:rPr lang="fr-FR" dirty="0" err="1"/>
              <a:t>Does</a:t>
            </a:r>
            <a:r>
              <a:rPr lang="fr-FR" dirty="0"/>
              <a:t> the </a:t>
            </a:r>
            <a:r>
              <a:rPr lang="fr-FR" dirty="0" err="1"/>
              <a:t>product</a:t>
            </a:r>
            <a:r>
              <a:rPr lang="fr-FR" dirty="0"/>
              <a:t> </a:t>
            </a:r>
            <a:r>
              <a:rPr lang="fr-FR" dirty="0" err="1"/>
              <a:t>provide</a:t>
            </a:r>
            <a:r>
              <a:rPr lang="fr-FR" dirty="0"/>
              <a:t> </a:t>
            </a:r>
            <a:r>
              <a:rPr lang="fr-FR" dirty="0" err="1"/>
              <a:t>clear</a:t>
            </a:r>
            <a:r>
              <a:rPr lang="fr-FR" dirty="0"/>
              <a:t> </a:t>
            </a:r>
            <a:r>
              <a:rPr lang="fr-FR" dirty="0" err="1"/>
              <a:t>signals</a:t>
            </a:r>
            <a:r>
              <a:rPr lang="fr-FR" dirty="0"/>
              <a:t> </a:t>
            </a:r>
            <a:r>
              <a:rPr lang="fr-FR" dirty="0" err="1"/>
              <a:t>when</a:t>
            </a:r>
            <a:r>
              <a:rPr lang="fr-FR" dirty="0"/>
              <a:t> </a:t>
            </a:r>
            <a:r>
              <a:rPr lang="fr-FR" dirty="0" err="1"/>
              <a:t>used</a:t>
            </a:r>
            <a:r>
              <a:rPr lang="fr-FR" dirty="0"/>
              <a:t> </a:t>
            </a:r>
            <a:r>
              <a:rPr lang="fr-FR" dirty="0" err="1"/>
              <a:t>correctly</a:t>
            </a:r>
            <a:r>
              <a:rPr lang="fr-FR" dirty="0"/>
              <a:t> or </a:t>
            </a:r>
            <a:r>
              <a:rPr lang="fr-FR" dirty="0" err="1"/>
              <a:t>incorrectly</a:t>
            </a:r>
            <a:r>
              <a:rPr lang="fr-FR" dirty="0"/>
              <a:t>?</a:t>
            </a:r>
          </a:p>
          <a:p>
            <a:r>
              <a:rPr lang="fr-FR" dirty="0" err="1"/>
              <a:t>Iterate</a:t>
            </a:r>
            <a:r>
              <a:rPr lang="fr-FR" dirty="0"/>
              <a:t> &amp; </a:t>
            </a:r>
            <a:r>
              <a:rPr lang="fr-FR" dirty="0" err="1"/>
              <a:t>Improve</a:t>
            </a:r>
            <a:r>
              <a:rPr lang="fr-FR" dirty="0"/>
              <a:t> – If </a:t>
            </a:r>
            <a:r>
              <a:rPr lang="fr-FR" dirty="0" err="1"/>
              <a:t>something</a:t>
            </a:r>
            <a:r>
              <a:rPr lang="fr-FR" dirty="0"/>
              <a:t> </a:t>
            </a:r>
            <a:r>
              <a:rPr lang="fr-FR" dirty="0" err="1"/>
              <a:t>isn’t</a:t>
            </a:r>
            <a:r>
              <a:rPr lang="fr-FR" dirty="0"/>
              <a:t> intuitive, how can </a:t>
            </a:r>
            <a:r>
              <a:rPr lang="fr-FR" dirty="0" err="1"/>
              <a:t>it</a:t>
            </a:r>
            <a:r>
              <a:rPr lang="fr-FR" dirty="0"/>
              <a:t> </a:t>
            </a:r>
            <a:r>
              <a:rPr lang="fr-FR" dirty="0" err="1"/>
              <a:t>be</a:t>
            </a:r>
            <a:r>
              <a:rPr lang="fr-FR" dirty="0"/>
              <a:t> </a:t>
            </a:r>
            <a:r>
              <a:rPr lang="fr-FR" dirty="0" err="1"/>
              <a:t>redesigned</a:t>
            </a:r>
            <a:r>
              <a:rPr lang="fr-FR" dirty="0"/>
              <a:t> to </a:t>
            </a:r>
            <a:r>
              <a:rPr lang="fr-FR" dirty="0" err="1"/>
              <a:t>be</a:t>
            </a:r>
            <a:r>
              <a:rPr lang="fr-FR" dirty="0"/>
              <a:t> more user-</a:t>
            </a:r>
            <a:r>
              <a:rPr lang="fr-FR" dirty="0" err="1"/>
              <a:t>friendly</a:t>
            </a:r>
            <a:r>
              <a:rPr lang="fr-FR" dirty="0"/>
              <a:t>?</a:t>
            </a:r>
          </a:p>
        </p:txBody>
      </p:sp>
      <p:sp>
        <p:nvSpPr>
          <p:cNvPr id="4" name="Espace réservé du contenu 3">
            <a:extLst>
              <a:ext uri="{FF2B5EF4-FFF2-40B4-BE49-F238E27FC236}">
                <a16:creationId xmlns:a16="http://schemas.microsoft.com/office/drawing/2014/main" id="{4E21C76E-96BE-87B4-D436-D7FA60B271B3}"/>
              </a:ext>
            </a:extLst>
          </p:cNvPr>
          <p:cNvSpPr>
            <a:spLocks noGrp="1"/>
          </p:cNvSpPr>
          <p:nvPr>
            <p:ph sz="half" idx="2"/>
          </p:nvPr>
        </p:nvSpPr>
        <p:spPr/>
        <p:txBody>
          <a:bodyPr vert="horz" lIns="91440" tIns="45720" rIns="91440" bIns="45720" rtlCol="0" anchor="t">
            <a:normAutofit fontScale="70000" lnSpcReduction="20000"/>
          </a:bodyPr>
          <a:lstStyle/>
          <a:p>
            <a:r>
              <a:rPr lang="fr-FR" b="1" dirty="0">
                <a:latin typeface="Bahnschrift SemiLight"/>
                <a:ea typeface="+mn-lt"/>
                <a:cs typeface="+mn-lt"/>
              </a:rPr>
              <a:t>How This Relates to Digital </a:t>
            </a:r>
            <a:r>
              <a:rPr lang="fr-FR" b="1" dirty="0" err="1">
                <a:latin typeface="Bahnschrift SemiLight"/>
                <a:ea typeface="+mn-lt"/>
                <a:cs typeface="+mn-lt"/>
              </a:rPr>
              <a:t>Products</a:t>
            </a:r>
            <a:r>
              <a:rPr lang="fr-FR" b="1" dirty="0">
                <a:latin typeface="Bahnschrift SemiLight"/>
                <a:ea typeface="+mn-lt"/>
                <a:cs typeface="+mn-lt"/>
              </a:rPr>
              <a:t> </a:t>
            </a:r>
            <a:endParaRPr lang="fr-FR" b="1" dirty="0">
              <a:latin typeface="Bahnschrift SemiLight"/>
              <a:ea typeface="Calibri"/>
              <a:cs typeface="Calibri"/>
            </a:endParaRPr>
          </a:p>
          <a:p>
            <a:pPr marL="457200" indent="-457200">
              <a:buChar char="•"/>
            </a:pPr>
            <a:r>
              <a:rPr lang="fr-FR" dirty="0">
                <a:latin typeface="Bahnschrift SemiLight"/>
                <a:ea typeface="+mn-lt"/>
                <a:cs typeface="+mn-lt"/>
              </a:rPr>
              <a:t>Navigation = Peeling a Fruit: If </a:t>
            </a:r>
            <a:r>
              <a:rPr lang="fr-FR" dirty="0" err="1">
                <a:latin typeface="Bahnschrift SemiLight"/>
                <a:ea typeface="+mn-lt"/>
                <a:cs typeface="+mn-lt"/>
              </a:rPr>
              <a:t>users</a:t>
            </a:r>
            <a:r>
              <a:rPr lang="fr-FR" dirty="0">
                <a:latin typeface="Bahnschrift SemiLight"/>
                <a:ea typeface="+mn-lt"/>
                <a:cs typeface="+mn-lt"/>
              </a:rPr>
              <a:t> struggle to figure out how to "open" a </a:t>
            </a:r>
            <a:r>
              <a:rPr lang="fr-FR" dirty="0" err="1">
                <a:latin typeface="Bahnschrift SemiLight"/>
                <a:ea typeface="+mn-lt"/>
                <a:cs typeface="+mn-lt"/>
              </a:rPr>
              <a:t>feature</a:t>
            </a:r>
            <a:r>
              <a:rPr lang="fr-FR" dirty="0">
                <a:latin typeface="Bahnschrift SemiLight"/>
                <a:ea typeface="+mn-lt"/>
                <a:cs typeface="+mn-lt"/>
              </a:rPr>
              <a:t>, </a:t>
            </a:r>
            <a:r>
              <a:rPr lang="fr-FR" dirty="0" err="1">
                <a:latin typeface="Bahnschrift SemiLight"/>
                <a:ea typeface="+mn-lt"/>
                <a:cs typeface="+mn-lt"/>
              </a:rPr>
              <a:t>there’s</a:t>
            </a:r>
            <a:r>
              <a:rPr lang="fr-FR" dirty="0">
                <a:latin typeface="Bahnschrift SemiLight"/>
                <a:ea typeface="+mn-lt"/>
                <a:cs typeface="+mn-lt"/>
              </a:rPr>
              <a:t> a </a:t>
            </a:r>
            <a:r>
              <a:rPr lang="fr-FR" dirty="0" err="1">
                <a:latin typeface="Bahnschrift SemiLight"/>
                <a:ea typeface="+mn-lt"/>
                <a:cs typeface="+mn-lt"/>
              </a:rPr>
              <a:t>usability</a:t>
            </a:r>
            <a:r>
              <a:rPr lang="fr-FR" dirty="0">
                <a:latin typeface="Bahnschrift SemiLight"/>
                <a:ea typeface="+mn-lt"/>
                <a:cs typeface="+mn-lt"/>
              </a:rPr>
              <a:t> issue.</a:t>
            </a:r>
            <a:endParaRPr lang="fr-FR" dirty="0">
              <a:latin typeface="Bahnschrift SemiLight"/>
              <a:ea typeface="Calibri" panose="020F0502020204030204"/>
              <a:cs typeface="Calibri" panose="020F0502020204030204"/>
            </a:endParaRPr>
          </a:p>
          <a:p>
            <a:pPr marL="457200" indent="-457200">
              <a:buChar char="•"/>
            </a:pPr>
            <a:r>
              <a:rPr lang="fr-FR" dirty="0" err="1">
                <a:latin typeface="Bahnschrift SemiLight"/>
                <a:ea typeface="+mn-lt"/>
                <a:cs typeface="+mn-lt"/>
              </a:rPr>
              <a:t>Error</a:t>
            </a:r>
            <a:r>
              <a:rPr lang="fr-FR" dirty="0">
                <a:latin typeface="Bahnschrift SemiLight"/>
                <a:ea typeface="+mn-lt"/>
                <a:cs typeface="+mn-lt"/>
              </a:rPr>
              <a:t> Prevention = </a:t>
            </a:r>
            <a:r>
              <a:rPr lang="fr-FR" dirty="0" err="1">
                <a:latin typeface="Bahnschrift SemiLight"/>
                <a:ea typeface="+mn-lt"/>
                <a:cs typeface="+mn-lt"/>
              </a:rPr>
              <a:t>Seedless</a:t>
            </a:r>
            <a:r>
              <a:rPr lang="fr-FR" dirty="0">
                <a:latin typeface="Bahnschrift SemiLight"/>
                <a:ea typeface="+mn-lt"/>
                <a:cs typeface="+mn-lt"/>
              </a:rPr>
              <a:t> </a:t>
            </a:r>
            <a:r>
              <a:rPr lang="fr-FR" dirty="0" err="1">
                <a:latin typeface="Bahnschrift SemiLight"/>
                <a:ea typeface="+mn-lt"/>
                <a:cs typeface="+mn-lt"/>
              </a:rPr>
              <a:t>Experience</a:t>
            </a:r>
            <a:r>
              <a:rPr lang="fr-FR" dirty="0">
                <a:latin typeface="Bahnschrift SemiLight"/>
                <a:ea typeface="+mn-lt"/>
                <a:cs typeface="+mn-lt"/>
              </a:rPr>
              <a:t>: </a:t>
            </a:r>
            <a:r>
              <a:rPr lang="fr-FR" dirty="0" err="1">
                <a:latin typeface="Bahnschrift SemiLight"/>
                <a:ea typeface="+mn-lt"/>
                <a:cs typeface="+mn-lt"/>
              </a:rPr>
              <a:t>Removing</a:t>
            </a:r>
            <a:r>
              <a:rPr lang="fr-FR" dirty="0">
                <a:latin typeface="Bahnschrift SemiLight"/>
                <a:ea typeface="+mn-lt"/>
                <a:cs typeface="+mn-lt"/>
              </a:rPr>
              <a:t> </a:t>
            </a:r>
            <a:r>
              <a:rPr lang="fr-FR" dirty="0" err="1">
                <a:latin typeface="Bahnschrift SemiLight"/>
                <a:ea typeface="+mn-lt"/>
                <a:cs typeface="+mn-lt"/>
              </a:rPr>
              <a:t>unnecessary</a:t>
            </a:r>
            <a:r>
              <a:rPr lang="fr-FR" dirty="0">
                <a:latin typeface="Bahnschrift SemiLight"/>
                <a:ea typeface="+mn-lt"/>
                <a:cs typeface="+mn-lt"/>
              </a:rPr>
              <a:t> obstacles leads to a </a:t>
            </a:r>
            <a:r>
              <a:rPr lang="fr-FR" dirty="0" err="1">
                <a:latin typeface="Bahnschrift SemiLight"/>
                <a:ea typeface="+mn-lt"/>
                <a:cs typeface="+mn-lt"/>
              </a:rPr>
              <a:t>smoother</a:t>
            </a:r>
            <a:r>
              <a:rPr lang="fr-FR" dirty="0">
                <a:latin typeface="Bahnschrift SemiLight"/>
                <a:ea typeface="+mn-lt"/>
                <a:cs typeface="+mn-lt"/>
              </a:rPr>
              <a:t> </a:t>
            </a:r>
            <a:r>
              <a:rPr lang="fr-FR" dirty="0" err="1">
                <a:latin typeface="Bahnschrift SemiLight"/>
                <a:ea typeface="+mn-lt"/>
                <a:cs typeface="+mn-lt"/>
              </a:rPr>
              <a:t>journey</a:t>
            </a:r>
            <a:r>
              <a:rPr lang="fr-FR" dirty="0">
                <a:latin typeface="Bahnschrift SemiLight"/>
                <a:ea typeface="+mn-lt"/>
                <a:cs typeface="+mn-lt"/>
              </a:rPr>
              <a:t>.</a:t>
            </a:r>
            <a:endParaRPr lang="fr-FR" dirty="0">
              <a:latin typeface="Bahnschrift SemiLight"/>
              <a:ea typeface="Calibri" panose="020F0502020204030204"/>
              <a:cs typeface="Calibri" panose="020F0502020204030204"/>
            </a:endParaRPr>
          </a:p>
          <a:p>
            <a:pPr marL="457200" indent="-457200">
              <a:buChar char="•"/>
            </a:pPr>
            <a:r>
              <a:rPr lang="fr-FR" dirty="0">
                <a:latin typeface="Bahnschrift SemiLight"/>
                <a:ea typeface="+mn-lt"/>
                <a:cs typeface="+mn-lt"/>
              </a:rPr>
              <a:t>User-</a:t>
            </a:r>
            <a:r>
              <a:rPr lang="fr-FR" dirty="0" err="1">
                <a:latin typeface="Bahnschrift SemiLight"/>
                <a:ea typeface="+mn-lt"/>
                <a:cs typeface="+mn-lt"/>
              </a:rPr>
              <a:t>Centered</a:t>
            </a:r>
            <a:r>
              <a:rPr lang="fr-FR" dirty="0">
                <a:latin typeface="Bahnschrift SemiLight"/>
                <a:ea typeface="+mn-lt"/>
                <a:cs typeface="+mn-lt"/>
              </a:rPr>
              <a:t> Design = </a:t>
            </a:r>
            <a:r>
              <a:rPr lang="fr-FR" dirty="0" err="1">
                <a:latin typeface="Bahnschrift SemiLight"/>
                <a:ea typeface="+mn-lt"/>
                <a:cs typeface="+mn-lt"/>
              </a:rPr>
              <a:t>Choosing</a:t>
            </a:r>
            <a:r>
              <a:rPr lang="fr-FR" dirty="0">
                <a:latin typeface="Bahnschrift SemiLight"/>
                <a:ea typeface="+mn-lt"/>
                <a:cs typeface="+mn-lt"/>
              </a:rPr>
              <a:t> the Right Fruit: A </a:t>
            </a:r>
            <a:r>
              <a:rPr lang="fr-FR" dirty="0" err="1">
                <a:latin typeface="Bahnschrift SemiLight"/>
                <a:ea typeface="+mn-lt"/>
                <a:cs typeface="+mn-lt"/>
              </a:rPr>
              <a:t>great</a:t>
            </a:r>
            <a:r>
              <a:rPr lang="fr-FR" dirty="0">
                <a:latin typeface="Bahnschrift SemiLight"/>
                <a:ea typeface="+mn-lt"/>
                <a:cs typeface="+mn-lt"/>
              </a:rPr>
              <a:t> </a:t>
            </a:r>
            <a:r>
              <a:rPr lang="fr-FR" dirty="0" err="1">
                <a:latin typeface="Bahnschrift SemiLight"/>
                <a:ea typeface="+mn-lt"/>
                <a:cs typeface="+mn-lt"/>
              </a:rPr>
              <a:t>product</a:t>
            </a:r>
            <a:r>
              <a:rPr lang="fr-FR" dirty="0">
                <a:latin typeface="Bahnschrift SemiLight"/>
                <a:ea typeface="+mn-lt"/>
                <a:cs typeface="+mn-lt"/>
              </a:rPr>
              <a:t> matches user </a:t>
            </a:r>
            <a:r>
              <a:rPr lang="fr-FR" dirty="0" err="1">
                <a:latin typeface="Bahnschrift SemiLight"/>
                <a:ea typeface="+mn-lt"/>
                <a:cs typeface="+mn-lt"/>
              </a:rPr>
              <a:t>needs</a:t>
            </a:r>
            <a:r>
              <a:rPr lang="fr-FR" dirty="0">
                <a:latin typeface="Bahnschrift SemiLight"/>
                <a:ea typeface="+mn-lt"/>
                <a:cs typeface="+mn-lt"/>
              </a:rPr>
              <a:t> and expectations.</a:t>
            </a:r>
            <a:endParaRPr lang="fr-FR" dirty="0">
              <a:latin typeface="Bahnschrift SemiLight"/>
              <a:ea typeface="Calibri" panose="020F0502020204030204"/>
              <a:cs typeface="Calibri" panose="020F0502020204030204"/>
            </a:endParaRPr>
          </a:p>
        </p:txBody>
      </p:sp>
    </p:spTree>
    <p:extLst>
      <p:ext uri="{BB962C8B-B14F-4D97-AF65-F5344CB8AC3E}">
        <p14:creationId xmlns:p14="http://schemas.microsoft.com/office/powerpoint/2010/main" val="1119388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9267-6246-2032-9F34-F6DF15634C1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2808E1D-8C75-9473-BC90-E36F03EC40D0}"/>
              </a:ext>
            </a:extLst>
          </p:cNvPr>
          <p:cNvSpPr>
            <a:spLocks noGrp="1"/>
          </p:cNvSpPr>
          <p:nvPr>
            <p:ph type="title"/>
          </p:nvPr>
        </p:nvSpPr>
        <p:spPr/>
        <p:txBody>
          <a:bodyPr/>
          <a:lstStyle/>
          <a:p>
            <a:r>
              <a:rPr lang="fr-FR" dirty="0">
                <a:latin typeface="Bahnschrift SemiBold"/>
              </a:rPr>
              <a:t>Introduction</a:t>
            </a:r>
          </a:p>
        </p:txBody>
      </p:sp>
      <p:sp>
        <p:nvSpPr>
          <p:cNvPr id="3" name="Espace réservé du contenu 2">
            <a:extLst>
              <a:ext uri="{FF2B5EF4-FFF2-40B4-BE49-F238E27FC236}">
                <a16:creationId xmlns:a16="http://schemas.microsoft.com/office/drawing/2014/main" id="{71C101A9-CD39-F1F5-EFE1-30F9A2B1706A}"/>
              </a:ext>
            </a:extLst>
          </p:cNvPr>
          <p:cNvSpPr>
            <a:spLocks noGrp="1"/>
          </p:cNvSpPr>
          <p:nvPr>
            <p:ph idx="1"/>
          </p:nvPr>
        </p:nvSpPr>
        <p:spPr/>
        <p:txBody>
          <a:bodyPr vert="horz" lIns="91440" tIns="45720" rIns="91440" bIns="45720" rtlCol="0" anchor="t">
            <a:normAutofit fontScale="70000" lnSpcReduction="20000"/>
          </a:bodyPr>
          <a:lstStyle/>
          <a:p>
            <a:r>
              <a:rPr lang="fr-FR" dirty="0">
                <a:latin typeface="Bahnschrift SemiLight"/>
              </a:rPr>
              <a:t>Example</a:t>
            </a:r>
          </a:p>
          <a:p>
            <a:pPr marL="0" indent="0">
              <a:buNone/>
            </a:pPr>
            <a:endParaRPr lang="fr-FR" dirty="0"/>
          </a:p>
          <a:p>
            <a:pPr>
              <a:buNone/>
            </a:pPr>
            <a:r>
              <a:rPr lang="fr-FR" dirty="0">
                <a:latin typeface="Bahnschrift SemiLight"/>
              </a:rPr>
              <a:t>Good </a:t>
            </a:r>
            <a:r>
              <a:rPr lang="fr-FR" dirty="0" err="1">
                <a:latin typeface="Bahnschrift SemiLight"/>
              </a:rPr>
              <a:t>morning</a:t>
            </a:r>
            <a:r>
              <a:rPr lang="fr-FR" dirty="0">
                <a:latin typeface="Bahnschrift SemiLight"/>
              </a:rPr>
              <a:t>, </a:t>
            </a:r>
          </a:p>
          <a:p>
            <a:pPr>
              <a:buNone/>
            </a:pPr>
            <a:endParaRPr lang="fr-FR" dirty="0"/>
          </a:p>
          <a:p>
            <a:pPr>
              <a:buNone/>
            </a:pPr>
            <a:r>
              <a:rPr lang="fr-FR" dirty="0" err="1">
                <a:latin typeface="Bahnschrift SemiLight"/>
              </a:rPr>
              <a:t>We</a:t>
            </a:r>
            <a:r>
              <a:rPr lang="fr-FR" dirty="0">
                <a:latin typeface="Bahnschrift SemiLight"/>
              </a:rPr>
              <a:t> are </a:t>
            </a:r>
            <a:r>
              <a:rPr lang="fr-FR" dirty="0" err="1">
                <a:latin typeface="Bahnschrift SemiLight"/>
              </a:rPr>
              <a:t>currently</a:t>
            </a:r>
            <a:r>
              <a:rPr lang="fr-FR" dirty="0">
                <a:latin typeface="Bahnschrift SemiLight"/>
              </a:rPr>
              <a:t> </a:t>
            </a:r>
            <a:r>
              <a:rPr lang="fr-FR" dirty="0" err="1">
                <a:latin typeface="Bahnschrift SemiLight"/>
              </a:rPr>
              <a:t>conducting</a:t>
            </a:r>
            <a:r>
              <a:rPr lang="fr-FR" dirty="0">
                <a:latin typeface="Bahnschrift SemiLight"/>
              </a:rPr>
              <a:t> a </a:t>
            </a:r>
            <a:r>
              <a:rPr lang="fr-FR" dirty="0" err="1">
                <a:latin typeface="Bahnschrift SemiLight"/>
              </a:rPr>
              <a:t>study</a:t>
            </a:r>
            <a:r>
              <a:rPr lang="fr-FR" dirty="0">
                <a:latin typeface="Bahnschrift SemiLight"/>
              </a:rPr>
              <a:t> in the </a:t>
            </a:r>
            <a:r>
              <a:rPr lang="fr-FR" dirty="0" err="1">
                <a:latin typeface="Bahnschrift SemiLight"/>
              </a:rPr>
              <a:t>field</a:t>
            </a:r>
            <a:r>
              <a:rPr lang="fr-FR" dirty="0">
                <a:latin typeface="Bahnschrift SemiLight"/>
              </a:rPr>
              <a:t> of [</a:t>
            </a:r>
            <a:r>
              <a:rPr lang="fr-FR" dirty="0" err="1">
                <a:latin typeface="Bahnschrift SemiLight"/>
              </a:rPr>
              <a:t>domain</a:t>
            </a:r>
            <a:r>
              <a:rPr lang="fr-FR" dirty="0">
                <a:latin typeface="Bahnschrift SemiLight"/>
              </a:rPr>
              <a:t>]. </a:t>
            </a:r>
            <a:r>
              <a:rPr lang="fr-FR" dirty="0" err="1">
                <a:latin typeface="Bahnschrift SemiLight"/>
              </a:rPr>
              <a:t>We</a:t>
            </a:r>
            <a:r>
              <a:rPr lang="fr-FR" dirty="0">
                <a:latin typeface="Bahnschrift SemiLight"/>
              </a:rPr>
              <a:t> have </a:t>
            </a:r>
            <a:r>
              <a:rPr lang="fr-FR" dirty="0" err="1">
                <a:latin typeface="Bahnschrift SemiLight"/>
              </a:rPr>
              <a:t>created</a:t>
            </a:r>
            <a:r>
              <a:rPr lang="fr-FR" dirty="0">
                <a:latin typeface="Bahnschrift SemiLight"/>
              </a:rPr>
              <a:t> a solution in the </a:t>
            </a:r>
            <a:r>
              <a:rPr lang="fr-FR" dirty="0" err="1">
                <a:latin typeface="Bahnschrift SemiLight"/>
              </a:rPr>
              <a:t>form</a:t>
            </a:r>
            <a:r>
              <a:rPr lang="fr-FR" dirty="0">
                <a:latin typeface="Bahnschrift SemiLight"/>
              </a:rPr>
              <a:t> of a prototype </a:t>
            </a:r>
            <a:r>
              <a:rPr lang="fr-FR" dirty="0" err="1">
                <a:latin typeface="Bahnschrift SemiLight"/>
              </a:rPr>
              <a:t>that</a:t>
            </a:r>
            <a:r>
              <a:rPr lang="fr-FR" dirty="0">
                <a:latin typeface="Bahnschrift SemiLight"/>
              </a:rPr>
              <a:t> </a:t>
            </a:r>
            <a:r>
              <a:rPr lang="fr-FR" dirty="0" err="1">
                <a:latin typeface="Bahnschrift SemiLight"/>
              </a:rPr>
              <a:t>we</a:t>
            </a:r>
            <a:r>
              <a:rPr lang="fr-FR" dirty="0">
                <a:latin typeface="Bahnschrift SemiLight"/>
              </a:rPr>
              <a:t> </a:t>
            </a:r>
            <a:r>
              <a:rPr lang="fr-FR" dirty="0" err="1">
                <a:latin typeface="Bahnschrift SemiLight"/>
              </a:rPr>
              <a:t>would</a:t>
            </a:r>
            <a:r>
              <a:rPr lang="fr-FR" dirty="0">
                <a:latin typeface="Bahnschrift SemiLight"/>
              </a:rPr>
              <a:t> like to test. This </a:t>
            </a:r>
            <a:r>
              <a:rPr lang="fr-FR" dirty="0" err="1">
                <a:latin typeface="Bahnschrift SemiLight"/>
              </a:rPr>
              <a:t>is</a:t>
            </a:r>
            <a:r>
              <a:rPr lang="fr-FR" dirty="0">
                <a:latin typeface="Bahnschrift SemiLight"/>
              </a:rPr>
              <a:t> the prototype </a:t>
            </a:r>
            <a:r>
              <a:rPr lang="fr-FR" dirty="0" err="1">
                <a:latin typeface="Bahnschrift SemiLight"/>
              </a:rPr>
              <a:t>that</a:t>
            </a:r>
            <a:r>
              <a:rPr lang="fr-FR" dirty="0">
                <a:latin typeface="Bahnschrift SemiLight"/>
              </a:rPr>
              <a:t> I </a:t>
            </a:r>
            <a:r>
              <a:rPr lang="fr-FR" dirty="0" err="1">
                <a:latin typeface="Bahnschrift SemiLight"/>
              </a:rPr>
              <a:t>will</a:t>
            </a:r>
            <a:r>
              <a:rPr lang="fr-FR" dirty="0">
                <a:latin typeface="Bahnschrift SemiLight"/>
              </a:rPr>
              <a:t> </a:t>
            </a:r>
            <a:r>
              <a:rPr lang="fr-FR" dirty="0" err="1">
                <a:latin typeface="Bahnschrift SemiLight"/>
              </a:rPr>
              <a:t>present</a:t>
            </a:r>
            <a:r>
              <a:rPr lang="fr-FR" dirty="0">
                <a:latin typeface="Bahnschrift SemiLight"/>
              </a:rPr>
              <a:t> to </a:t>
            </a:r>
            <a:r>
              <a:rPr lang="fr-FR" dirty="0" err="1">
                <a:latin typeface="Bahnschrift SemiLight"/>
              </a:rPr>
              <a:t>you</a:t>
            </a:r>
            <a:r>
              <a:rPr lang="fr-FR" dirty="0">
                <a:latin typeface="Bahnschrift SemiLight"/>
              </a:rPr>
              <a:t> </a:t>
            </a:r>
            <a:r>
              <a:rPr lang="fr-FR" dirty="0" err="1">
                <a:latin typeface="Bahnschrift SemiLight"/>
              </a:rPr>
              <a:t>today</a:t>
            </a:r>
            <a:r>
              <a:rPr lang="fr-FR" dirty="0">
                <a:latin typeface="Bahnschrift SemiLight"/>
              </a:rPr>
              <a:t>. </a:t>
            </a:r>
          </a:p>
          <a:p>
            <a:pPr>
              <a:buNone/>
            </a:pPr>
            <a:endParaRPr lang="fr-FR" dirty="0"/>
          </a:p>
          <a:p>
            <a:pPr>
              <a:buNone/>
            </a:pPr>
            <a:r>
              <a:rPr lang="fr-FR" dirty="0">
                <a:latin typeface="Bahnschrift SemiLight"/>
              </a:rPr>
              <a:t>First, </a:t>
            </a:r>
            <a:r>
              <a:rPr lang="fr-FR" dirty="0" err="1">
                <a:latin typeface="Bahnschrift SemiLight"/>
              </a:rPr>
              <a:t>I'm</a:t>
            </a:r>
            <a:r>
              <a:rPr lang="fr-FR" dirty="0">
                <a:latin typeface="Bahnschrift SemiLight"/>
              </a:rPr>
              <a:t> </a:t>
            </a:r>
            <a:r>
              <a:rPr lang="fr-FR" dirty="0" err="1">
                <a:latin typeface="Bahnschrift SemiLight"/>
              </a:rPr>
              <a:t>going</a:t>
            </a:r>
            <a:r>
              <a:rPr lang="fr-FR" dirty="0">
                <a:latin typeface="Bahnschrift SemiLight"/>
              </a:rPr>
              <a:t> to </a:t>
            </a:r>
            <a:r>
              <a:rPr lang="fr-FR" dirty="0" err="1">
                <a:latin typeface="Bahnschrift SemiLight"/>
              </a:rPr>
              <a:t>ask</a:t>
            </a:r>
            <a:r>
              <a:rPr lang="fr-FR" dirty="0">
                <a:latin typeface="Bahnschrift SemiLight"/>
              </a:rPr>
              <a:t> </a:t>
            </a:r>
            <a:r>
              <a:rPr lang="fr-FR" dirty="0" err="1">
                <a:latin typeface="Bahnschrift SemiLight"/>
              </a:rPr>
              <a:t>you</a:t>
            </a:r>
            <a:r>
              <a:rPr lang="fr-FR" dirty="0">
                <a:latin typeface="Bahnschrift SemiLight"/>
              </a:rPr>
              <a:t> </a:t>
            </a:r>
            <a:r>
              <a:rPr lang="fr-FR" dirty="0" err="1">
                <a:latin typeface="Bahnschrift SemiLight"/>
              </a:rPr>
              <a:t>some</a:t>
            </a:r>
            <a:r>
              <a:rPr lang="fr-FR" dirty="0">
                <a:latin typeface="Bahnschrift SemiLight"/>
              </a:rPr>
              <a:t> </a:t>
            </a:r>
            <a:r>
              <a:rPr lang="fr-FR" dirty="0" err="1">
                <a:latin typeface="Bahnschrift SemiLight"/>
              </a:rPr>
              <a:t>general</a:t>
            </a:r>
            <a:r>
              <a:rPr lang="fr-FR" dirty="0">
                <a:latin typeface="Bahnschrift SemiLight"/>
              </a:rPr>
              <a:t> questions. </a:t>
            </a:r>
            <a:r>
              <a:rPr lang="fr-FR" dirty="0" err="1">
                <a:latin typeface="Bahnschrift SemiLight"/>
              </a:rPr>
              <a:t>Then</a:t>
            </a:r>
            <a:r>
              <a:rPr lang="fr-FR" dirty="0">
                <a:latin typeface="Bahnschrift SemiLight"/>
              </a:rPr>
              <a:t> </a:t>
            </a:r>
            <a:r>
              <a:rPr lang="fr-FR" dirty="0" err="1">
                <a:latin typeface="Bahnschrift SemiLight"/>
              </a:rPr>
              <a:t>you</a:t>
            </a:r>
            <a:r>
              <a:rPr lang="fr-FR" dirty="0">
                <a:latin typeface="Bahnschrift SemiLight"/>
              </a:rPr>
              <a:t> </a:t>
            </a:r>
            <a:r>
              <a:rPr lang="fr-FR" dirty="0" err="1">
                <a:latin typeface="Bahnschrift SemiLight"/>
              </a:rPr>
              <a:t>will</a:t>
            </a:r>
            <a:r>
              <a:rPr lang="fr-FR" dirty="0">
                <a:latin typeface="Bahnschrift SemiLight"/>
              </a:rPr>
              <a:t> have the </a:t>
            </a:r>
            <a:r>
              <a:rPr lang="fr-FR" dirty="0" err="1">
                <a:latin typeface="Bahnschrift SemiLight"/>
              </a:rPr>
              <a:t>opportunity</a:t>
            </a:r>
            <a:r>
              <a:rPr lang="fr-FR" dirty="0">
                <a:latin typeface="Bahnschrift SemiLight"/>
              </a:rPr>
              <a:t> to </a:t>
            </a:r>
            <a:r>
              <a:rPr lang="fr-FR" dirty="0" err="1">
                <a:latin typeface="Bahnschrift SemiLight"/>
              </a:rPr>
              <a:t>interact</a:t>
            </a:r>
            <a:r>
              <a:rPr lang="fr-FR" dirty="0">
                <a:latin typeface="Bahnschrift SemiLight"/>
              </a:rPr>
              <a:t> </a:t>
            </a:r>
            <a:r>
              <a:rPr lang="fr-FR" dirty="0" err="1">
                <a:latin typeface="Bahnschrift SemiLight"/>
              </a:rPr>
              <a:t>with</a:t>
            </a:r>
            <a:r>
              <a:rPr lang="fr-FR" dirty="0">
                <a:latin typeface="Bahnschrift SemiLight"/>
              </a:rPr>
              <a:t> the application. I </a:t>
            </a:r>
            <a:r>
              <a:rPr lang="fr-FR" dirty="0" err="1">
                <a:latin typeface="Bahnschrift SemiLight"/>
              </a:rPr>
              <a:t>will</a:t>
            </a:r>
            <a:r>
              <a:rPr lang="fr-FR" dirty="0">
                <a:latin typeface="Bahnschrift SemiLight"/>
              </a:rPr>
              <a:t> </a:t>
            </a:r>
            <a:r>
              <a:rPr lang="fr-FR" dirty="0" err="1">
                <a:latin typeface="Bahnschrift SemiLight"/>
              </a:rPr>
              <a:t>ask</a:t>
            </a:r>
            <a:r>
              <a:rPr lang="fr-FR" dirty="0">
                <a:latin typeface="Bahnschrift SemiLight"/>
              </a:rPr>
              <a:t> </a:t>
            </a:r>
            <a:r>
              <a:rPr lang="fr-FR" dirty="0" err="1">
                <a:latin typeface="Bahnschrift SemiLight"/>
              </a:rPr>
              <a:t>you</a:t>
            </a:r>
            <a:r>
              <a:rPr lang="fr-FR" dirty="0">
                <a:latin typeface="Bahnschrift SemiLight"/>
              </a:rPr>
              <a:t> to </a:t>
            </a:r>
            <a:r>
              <a:rPr lang="fr-FR" dirty="0" err="1">
                <a:latin typeface="Bahnschrift SemiLight"/>
              </a:rPr>
              <a:t>complete</a:t>
            </a:r>
            <a:r>
              <a:rPr lang="fr-FR" dirty="0">
                <a:latin typeface="Bahnschrift SemiLight"/>
              </a:rPr>
              <a:t> a few </a:t>
            </a:r>
            <a:r>
              <a:rPr lang="fr-FR" dirty="0" err="1">
                <a:latin typeface="Bahnschrift SemiLight"/>
              </a:rPr>
              <a:t>tasks</a:t>
            </a:r>
            <a:r>
              <a:rPr lang="fr-FR" dirty="0">
                <a:latin typeface="Bahnschrift SemiLight"/>
              </a:rPr>
              <a:t>. </a:t>
            </a:r>
            <a:r>
              <a:rPr lang="fr-FR" dirty="0" err="1">
                <a:latin typeface="Bahnschrift SemiLight"/>
              </a:rPr>
              <a:t>After</a:t>
            </a:r>
            <a:r>
              <a:rPr lang="fr-FR" dirty="0">
                <a:latin typeface="Bahnschrift SemiLight"/>
              </a:rPr>
              <a:t> </a:t>
            </a:r>
            <a:r>
              <a:rPr lang="fr-FR" dirty="0" err="1">
                <a:latin typeface="Bahnschrift SemiLight"/>
              </a:rPr>
              <a:t>each</a:t>
            </a:r>
            <a:r>
              <a:rPr lang="fr-FR" dirty="0">
                <a:latin typeface="Bahnschrift SemiLight"/>
              </a:rPr>
              <a:t> </a:t>
            </a:r>
            <a:r>
              <a:rPr lang="fr-FR" dirty="0" err="1">
                <a:latin typeface="Bahnschrift SemiLight"/>
              </a:rPr>
              <a:t>task</a:t>
            </a:r>
            <a:r>
              <a:rPr lang="fr-FR" dirty="0">
                <a:latin typeface="Bahnschrift SemiLight"/>
              </a:rPr>
              <a:t>, </a:t>
            </a:r>
            <a:r>
              <a:rPr lang="fr-FR" dirty="0" err="1">
                <a:latin typeface="Bahnschrift SemiLight"/>
              </a:rPr>
              <a:t>we</a:t>
            </a:r>
            <a:r>
              <a:rPr lang="fr-FR" dirty="0">
                <a:latin typeface="Bahnschrift SemiLight"/>
              </a:rPr>
              <a:t> </a:t>
            </a:r>
            <a:r>
              <a:rPr lang="fr-FR" dirty="0" err="1">
                <a:latin typeface="Bahnschrift SemiLight"/>
              </a:rPr>
              <a:t>will</a:t>
            </a:r>
            <a:r>
              <a:rPr lang="fr-FR" dirty="0">
                <a:latin typeface="Bahnschrift SemiLight"/>
              </a:rPr>
              <a:t> have the </a:t>
            </a:r>
            <a:r>
              <a:rPr lang="fr-FR" dirty="0" err="1">
                <a:latin typeface="Bahnschrift SemiLight"/>
              </a:rPr>
              <a:t>opportunity</a:t>
            </a:r>
            <a:r>
              <a:rPr lang="fr-FR" dirty="0">
                <a:latin typeface="Bahnschrift SemiLight"/>
              </a:rPr>
              <a:t> to debrief. </a:t>
            </a:r>
          </a:p>
          <a:p>
            <a:pPr>
              <a:buNone/>
            </a:pPr>
            <a:r>
              <a:rPr lang="fr-FR" dirty="0">
                <a:latin typeface="Bahnschrift SemiLight"/>
              </a:rPr>
              <a:t>This </a:t>
            </a:r>
            <a:r>
              <a:rPr lang="fr-FR" dirty="0" err="1">
                <a:latin typeface="Bahnschrift SemiLight"/>
              </a:rPr>
              <a:t>is</a:t>
            </a:r>
            <a:r>
              <a:rPr lang="fr-FR" dirty="0">
                <a:latin typeface="Bahnschrift SemiLight"/>
              </a:rPr>
              <a:t> </a:t>
            </a:r>
            <a:r>
              <a:rPr lang="fr-FR" dirty="0" err="1">
                <a:latin typeface="Bahnschrift SemiLight"/>
              </a:rPr>
              <a:t>really</a:t>
            </a:r>
            <a:r>
              <a:rPr lang="fr-FR" dirty="0">
                <a:latin typeface="Bahnschrift SemiLight"/>
              </a:rPr>
              <a:t> the prototype </a:t>
            </a:r>
            <a:r>
              <a:rPr lang="fr-FR" dirty="0" err="1">
                <a:latin typeface="Bahnschrift SemiLight"/>
              </a:rPr>
              <a:t>we</a:t>
            </a:r>
            <a:r>
              <a:rPr lang="fr-FR" dirty="0">
                <a:latin typeface="Bahnschrift SemiLight"/>
              </a:rPr>
              <a:t> are </a:t>
            </a:r>
            <a:r>
              <a:rPr lang="fr-FR" dirty="0" err="1">
                <a:latin typeface="Bahnschrift SemiLight"/>
              </a:rPr>
              <a:t>testing</a:t>
            </a:r>
            <a:r>
              <a:rPr lang="fr-FR" dirty="0">
                <a:latin typeface="Bahnschrift SemiLight"/>
              </a:rPr>
              <a:t> </a:t>
            </a:r>
            <a:r>
              <a:rPr lang="fr-FR" dirty="0" err="1">
                <a:latin typeface="Bahnschrift SemiLight"/>
              </a:rPr>
              <a:t>today</a:t>
            </a:r>
            <a:r>
              <a:rPr lang="fr-FR" dirty="0">
                <a:latin typeface="Bahnschrift SemiLight"/>
              </a:rPr>
              <a:t>, not </a:t>
            </a:r>
            <a:r>
              <a:rPr lang="fr-FR" dirty="0" err="1">
                <a:latin typeface="Bahnschrift SemiLight"/>
              </a:rPr>
              <a:t>you</a:t>
            </a:r>
            <a:r>
              <a:rPr lang="fr-FR" dirty="0">
                <a:latin typeface="Bahnschrift SemiLight"/>
              </a:rPr>
              <a:t>. So </a:t>
            </a:r>
            <a:r>
              <a:rPr lang="fr-FR" dirty="0" err="1">
                <a:latin typeface="Bahnschrift SemiLight"/>
              </a:rPr>
              <a:t>don't</a:t>
            </a:r>
            <a:r>
              <a:rPr lang="fr-FR" dirty="0">
                <a:latin typeface="Bahnschrift SemiLight"/>
              </a:rPr>
              <a:t> </a:t>
            </a:r>
            <a:r>
              <a:rPr lang="fr-FR" dirty="0" err="1">
                <a:latin typeface="Bahnschrift SemiLight"/>
              </a:rPr>
              <a:t>hesitate</a:t>
            </a:r>
            <a:r>
              <a:rPr lang="fr-FR" dirty="0">
                <a:latin typeface="Bahnschrift SemiLight"/>
              </a:rPr>
              <a:t> to </a:t>
            </a:r>
            <a:r>
              <a:rPr lang="fr-FR" dirty="0" err="1">
                <a:latin typeface="Bahnschrift SemiLight"/>
              </a:rPr>
              <a:t>be</a:t>
            </a:r>
            <a:r>
              <a:rPr lang="fr-FR" dirty="0">
                <a:latin typeface="Bahnschrift SemiLight"/>
              </a:rPr>
              <a:t> </a:t>
            </a:r>
            <a:r>
              <a:rPr lang="fr-FR" dirty="0" err="1">
                <a:latin typeface="Bahnschrift SemiLight"/>
              </a:rPr>
              <a:t>critical</a:t>
            </a:r>
            <a:r>
              <a:rPr lang="fr-FR" dirty="0">
                <a:latin typeface="Bahnschrift SemiLight"/>
              </a:rPr>
              <a:t>. </a:t>
            </a:r>
            <a:r>
              <a:rPr lang="fr-FR" dirty="0" err="1">
                <a:latin typeface="Bahnschrift SemiLight"/>
              </a:rPr>
              <a:t>Your</a:t>
            </a:r>
            <a:r>
              <a:rPr lang="fr-FR" dirty="0">
                <a:latin typeface="Bahnschrift SemiLight"/>
              </a:rPr>
              <a:t> feedback </a:t>
            </a:r>
            <a:r>
              <a:rPr lang="fr-FR" dirty="0" err="1">
                <a:latin typeface="Bahnschrift SemiLight"/>
              </a:rPr>
              <a:t>is</a:t>
            </a:r>
            <a:r>
              <a:rPr lang="fr-FR" dirty="0">
                <a:latin typeface="Bahnschrift SemiLight"/>
              </a:rPr>
              <a:t> </a:t>
            </a:r>
            <a:r>
              <a:rPr lang="fr-FR" dirty="0" err="1">
                <a:latin typeface="Bahnschrift SemiLight"/>
              </a:rPr>
              <a:t>really</a:t>
            </a:r>
            <a:r>
              <a:rPr lang="fr-FR" dirty="0">
                <a:latin typeface="Bahnschrift SemiLight"/>
              </a:rPr>
              <a:t> important to us. </a:t>
            </a:r>
          </a:p>
          <a:p>
            <a:pPr marL="0" indent="0">
              <a:buNone/>
            </a:pPr>
            <a:r>
              <a:rPr lang="fr-FR" dirty="0">
                <a:latin typeface="Bahnschrift SemiLight"/>
              </a:rPr>
              <a:t>If </a:t>
            </a:r>
            <a:r>
              <a:rPr lang="fr-FR" dirty="0" err="1">
                <a:latin typeface="Bahnschrift SemiLight"/>
              </a:rPr>
              <a:t>you</a:t>
            </a:r>
            <a:r>
              <a:rPr lang="fr-FR" dirty="0">
                <a:latin typeface="Bahnschrift SemiLight"/>
              </a:rPr>
              <a:t> </a:t>
            </a:r>
            <a:r>
              <a:rPr lang="fr-FR" dirty="0" err="1">
                <a:latin typeface="Bahnschrift SemiLight"/>
              </a:rPr>
              <a:t>agree</a:t>
            </a:r>
            <a:r>
              <a:rPr lang="fr-FR" dirty="0">
                <a:latin typeface="Bahnschrift SemiLight"/>
              </a:rPr>
              <a:t>, </a:t>
            </a:r>
            <a:r>
              <a:rPr lang="fr-FR" dirty="0" err="1">
                <a:latin typeface="Bahnschrift SemiLight"/>
              </a:rPr>
              <a:t>we</a:t>
            </a:r>
            <a:r>
              <a:rPr lang="fr-FR" dirty="0">
                <a:latin typeface="Bahnschrift SemiLight"/>
              </a:rPr>
              <a:t> </a:t>
            </a:r>
            <a:r>
              <a:rPr lang="fr-FR" dirty="0" err="1">
                <a:latin typeface="Bahnschrift SemiLight"/>
              </a:rPr>
              <a:t>will</a:t>
            </a:r>
            <a:r>
              <a:rPr lang="fr-FR" dirty="0">
                <a:latin typeface="Bahnschrift SemiLight"/>
              </a:rPr>
              <a:t> record the session. This </a:t>
            </a:r>
            <a:r>
              <a:rPr lang="fr-FR" dirty="0" err="1">
                <a:latin typeface="Bahnschrift SemiLight"/>
              </a:rPr>
              <a:t>allows</a:t>
            </a:r>
            <a:r>
              <a:rPr lang="fr-FR" dirty="0">
                <a:latin typeface="Bahnschrift SemiLight"/>
              </a:rPr>
              <a:t> us to </a:t>
            </a:r>
            <a:r>
              <a:rPr lang="fr-FR" dirty="0" err="1">
                <a:latin typeface="Bahnschrift SemiLight"/>
              </a:rPr>
              <a:t>review</a:t>
            </a:r>
            <a:r>
              <a:rPr lang="fr-FR" dirty="0">
                <a:latin typeface="Bahnschrift SemiLight"/>
              </a:rPr>
              <a:t> the tests and </a:t>
            </a:r>
            <a:r>
              <a:rPr lang="fr-FR" dirty="0" err="1">
                <a:latin typeface="Bahnschrift SemiLight"/>
              </a:rPr>
              <a:t>analyze</a:t>
            </a:r>
            <a:r>
              <a:rPr lang="fr-FR" dirty="0">
                <a:latin typeface="Bahnschrift SemiLight"/>
              </a:rPr>
              <a:t> the </a:t>
            </a:r>
            <a:r>
              <a:rPr lang="fr-FR" dirty="0" err="1">
                <a:latin typeface="Bahnschrift SemiLight"/>
              </a:rPr>
              <a:t>results</a:t>
            </a:r>
            <a:r>
              <a:rPr lang="fr-FR" dirty="0">
                <a:latin typeface="Bahnschrift SemiLight"/>
              </a:rPr>
              <a:t> (have the registration agreement </a:t>
            </a:r>
            <a:r>
              <a:rPr lang="fr-FR" dirty="0" err="1">
                <a:latin typeface="Bahnschrift SemiLight"/>
              </a:rPr>
              <a:t>sheet</a:t>
            </a:r>
            <a:r>
              <a:rPr lang="fr-FR" dirty="0">
                <a:latin typeface="Bahnschrift SemiLight"/>
              </a:rPr>
              <a:t> </a:t>
            </a:r>
            <a:r>
              <a:rPr lang="fr-FR" dirty="0" err="1">
                <a:latin typeface="Bahnschrift SemiLight"/>
              </a:rPr>
              <a:t>signed</a:t>
            </a:r>
            <a:r>
              <a:rPr lang="fr-FR" dirty="0">
                <a:latin typeface="Bahnschrift SemiLight"/>
              </a:rPr>
              <a:t>). </a:t>
            </a:r>
          </a:p>
        </p:txBody>
      </p:sp>
    </p:spTree>
    <p:extLst>
      <p:ext uri="{BB962C8B-B14F-4D97-AF65-F5344CB8AC3E}">
        <p14:creationId xmlns:p14="http://schemas.microsoft.com/office/powerpoint/2010/main" val="4247838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D1D0E-C5DB-D258-6D2F-12CEB5FDB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2F041-165F-CEDA-53A1-1453B9447822}"/>
              </a:ext>
            </a:extLst>
          </p:cNvPr>
          <p:cNvSpPr>
            <a:spLocks noGrp="1"/>
          </p:cNvSpPr>
          <p:nvPr>
            <p:ph type="title"/>
          </p:nvPr>
        </p:nvSpPr>
        <p:spPr/>
        <p:txBody>
          <a:bodyPr/>
          <a:lstStyle/>
          <a:p>
            <a:r>
              <a:rPr lang="en-US">
                <a:latin typeface="Bahnschrift SemiBold"/>
              </a:rPr>
              <a:t>Scenarios</a:t>
            </a:r>
            <a:endParaRPr lang="en-US" dirty="0"/>
          </a:p>
        </p:txBody>
      </p:sp>
      <p:sp>
        <p:nvSpPr>
          <p:cNvPr id="5" name="A scenario is the heart of the test protocol This is a detailed description of the tasks that users need to accomplish Scenarios should be written according to the test plan the objective being to ensure that the results meet the assumptions set beforehan">
            <a:extLst>
              <a:ext uri="{FF2B5EF4-FFF2-40B4-BE49-F238E27FC236}">
                <a16:creationId xmlns:a16="http://schemas.microsoft.com/office/drawing/2014/main" id="{7726B1F6-BB38-1624-4C55-3372C06E4AE3}"/>
              </a:ext>
            </a:extLst>
          </p:cNvPr>
          <p:cNvSpPr/>
          <p:nvPr/>
        </p:nvSpPr>
        <p:spPr>
          <a:xfrm>
            <a:off x="1488664" y="2062204"/>
            <a:ext cx="7867650" cy="10096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760"/>
              </a:lnSpc>
              <a:spcAft>
                <a:spcPts val="950"/>
              </a:spcAft>
              <a:buNone/>
            </a:pPr>
            <a:r>
              <a:rPr lang="en-US" sz="2400" b="1" dirty="0">
                <a:solidFill>
                  <a:srgbClr val="303030"/>
                </a:solidFill>
                <a:latin typeface="Bahnschrift SemiLight" panose="020B0502040204020203" pitchFamily="34" charset="0"/>
                <a:ea typeface="Century Gothic Bold" pitchFamily="34" charset="-122"/>
                <a:cs typeface="Century Gothic Bold" pitchFamily="34" charset="-120"/>
              </a:rPr>
              <a:t>A scenario is the heart of the test protocol. This is a detailed description of the tasks that users need to accomplish. 
Scenarios should be written according to the test plan, the objective being to ensure that the results meet the assumptions set beforehand.</a:t>
            </a:r>
            <a:endParaRPr lang="en-US" sz="2400" dirty="0">
              <a:latin typeface="Bahnschrift SemiLight" panose="020B0502040204020203" pitchFamily="34" charset="0"/>
            </a:endParaRPr>
          </a:p>
        </p:txBody>
      </p:sp>
      <p:sp>
        <p:nvSpPr>
          <p:cNvPr id="8" name="A main objective">
            <a:extLst>
              <a:ext uri="{FF2B5EF4-FFF2-40B4-BE49-F238E27FC236}">
                <a16:creationId xmlns:a16="http://schemas.microsoft.com/office/drawing/2014/main" id="{94A98C16-9309-301A-14B7-0C7FDF7CFB41}"/>
              </a:ext>
            </a:extLst>
          </p:cNvPr>
          <p:cNvSpPr/>
          <p:nvPr/>
        </p:nvSpPr>
        <p:spPr>
          <a:xfrm>
            <a:off x="1488664" y="4013734"/>
            <a:ext cx="2435154" cy="177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303030"/>
                </a:solidFill>
                <a:latin typeface="Bahnschrift SemiLight" panose="020B0502040204020203" pitchFamily="34" charset="0"/>
                <a:ea typeface="Century Gothic Bold" pitchFamily="34" charset="-122"/>
                <a:cs typeface="Century Gothic Bold" pitchFamily="34" charset="-120"/>
              </a:rPr>
              <a:t>A main objective</a:t>
            </a:r>
            <a:endParaRPr lang="en-US" sz="2000" dirty="0">
              <a:latin typeface="Bahnschrift SemiLight" panose="020B0502040204020203" pitchFamily="34" charset="0"/>
            </a:endParaRPr>
          </a:p>
        </p:txBody>
      </p:sp>
      <p:sp>
        <p:nvSpPr>
          <p:cNvPr id="11" name="Determine the goal the user needs to achieve The objective should be directly related to the hypotheses you want to test in the test plan eg perform action X find information Y">
            <a:extLst>
              <a:ext uri="{FF2B5EF4-FFF2-40B4-BE49-F238E27FC236}">
                <a16:creationId xmlns:a16="http://schemas.microsoft.com/office/drawing/2014/main" id="{B307F28F-4988-2D6D-D371-885BB81F5C01}"/>
              </a:ext>
            </a:extLst>
          </p:cNvPr>
          <p:cNvSpPr/>
          <p:nvPr/>
        </p:nvSpPr>
        <p:spPr>
          <a:xfrm>
            <a:off x="1488664" y="4476814"/>
            <a:ext cx="4559300" cy="984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303030"/>
                </a:solidFill>
                <a:latin typeface="Bahnschrift SemiLight" panose="020B0502040204020203" pitchFamily="34" charset="0"/>
                <a:ea typeface="Century Gothic Regular" pitchFamily="34" charset="-122"/>
                <a:cs typeface="Century Gothic Regular" pitchFamily="34" charset="-120"/>
              </a:rPr>
              <a:t>Determine the goal the user needs to achieve. The objective should be directly related to the hypotheses you want to test (in the test plan).
(</a:t>
            </a:r>
            <a:r>
              <a:rPr lang="en-US" sz="1600" dirty="0" err="1">
                <a:solidFill>
                  <a:srgbClr val="303030"/>
                </a:solidFill>
                <a:latin typeface="Bahnschrift SemiLight" panose="020B0502040204020203" pitchFamily="34" charset="0"/>
                <a:ea typeface="Century Gothic Regular" pitchFamily="34" charset="-122"/>
                <a:cs typeface="Century Gothic Regular" pitchFamily="34" charset="-120"/>
              </a:rPr>
              <a:t>eg</a:t>
            </a:r>
            <a:r>
              <a:rPr lang="en-US" sz="1600" dirty="0">
                <a:solidFill>
                  <a:srgbClr val="303030"/>
                </a:solidFill>
                <a:latin typeface="Bahnschrift SemiLight" panose="020B0502040204020203" pitchFamily="34" charset="0"/>
                <a:ea typeface="Century Gothic Regular" pitchFamily="34" charset="-122"/>
                <a:cs typeface="Century Gothic Regular" pitchFamily="34" charset="-120"/>
              </a:rPr>
              <a:t> perform action X, find information Y).</a:t>
            </a:r>
            <a:endParaRPr lang="en-US" sz="1600" dirty="0">
              <a:latin typeface="Bahnschrift SemiLight" panose="020B0502040204020203" pitchFamily="34" charset="0"/>
            </a:endParaRPr>
          </a:p>
        </p:txBody>
      </p:sp>
      <p:sp>
        <p:nvSpPr>
          <p:cNvPr id="17" name="The context">
            <a:extLst>
              <a:ext uri="{FF2B5EF4-FFF2-40B4-BE49-F238E27FC236}">
                <a16:creationId xmlns:a16="http://schemas.microsoft.com/office/drawing/2014/main" id="{6699B434-4957-0606-099E-0E5C7EBFFCC1}"/>
              </a:ext>
            </a:extLst>
          </p:cNvPr>
          <p:cNvSpPr/>
          <p:nvPr/>
        </p:nvSpPr>
        <p:spPr>
          <a:xfrm>
            <a:off x="6497544" y="4013734"/>
            <a:ext cx="4565650" cy="177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303030"/>
                </a:solidFill>
                <a:latin typeface="Bahnschrift SemiLight" panose="020B0502040204020203" pitchFamily="34" charset="0"/>
                <a:ea typeface="Century Gothic Bold" pitchFamily="34" charset="-122"/>
              </a:rPr>
              <a:t>The</a:t>
            </a:r>
            <a:r>
              <a:rPr lang="en-US" sz="1500" b="1" dirty="0">
                <a:solidFill>
                  <a:srgbClr val="303030"/>
                </a:solidFill>
                <a:latin typeface="Bahnschrift"/>
                <a:ea typeface="Century Gothic Bold" pitchFamily="34" charset="-122"/>
                <a:cs typeface="Century Gothic Bold" pitchFamily="34" charset="-120"/>
              </a:rPr>
              <a:t> </a:t>
            </a:r>
            <a:r>
              <a:rPr lang="en-US" sz="2000" b="1" dirty="0">
                <a:solidFill>
                  <a:srgbClr val="303030"/>
                </a:solidFill>
                <a:latin typeface="Bahnschrift SemiLight" panose="020B0502040204020203" pitchFamily="34" charset="0"/>
                <a:ea typeface="Century Gothic Bold" pitchFamily="34" charset="-122"/>
              </a:rPr>
              <a:t>context</a:t>
            </a:r>
          </a:p>
        </p:txBody>
      </p:sp>
      <p:sp>
        <p:nvSpPr>
          <p:cNvPr id="19" name="Provides the context necessary for the user to understand the situation they are in including available information and starting point The context helps to make the scenario more realistic and to better understand the users needs">
            <a:extLst>
              <a:ext uri="{FF2B5EF4-FFF2-40B4-BE49-F238E27FC236}">
                <a16:creationId xmlns:a16="http://schemas.microsoft.com/office/drawing/2014/main" id="{98F830C7-FA15-42A2-DDA8-AE4DC34B3129}"/>
              </a:ext>
            </a:extLst>
          </p:cNvPr>
          <p:cNvSpPr/>
          <p:nvPr/>
        </p:nvSpPr>
        <p:spPr>
          <a:xfrm>
            <a:off x="6497544" y="4451414"/>
            <a:ext cx="4559300" cy="1035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540"/>
              </a:lnSpc>
            </a:pPr>
            <a:r>
              <a:rPr lang="en-US" sz="1600" dirty="0">
                <a:solidFill>
                  <a:srgbClr val="303030"/>
                </a:solidFill>
                <a:latin typeface="Bahnschrift SemiLight" panose="020B0502040204020203" pitchFamily="34" charset="0"/>
                <a:ea typeface="Century Gothic Regular" pitchFamily="34" charset="-122"/>
              </a:rPr>
              <a:t>Provides the context necessary for the user to understand the situation they are in, including available information and starting point.
 The context helps to make the scenario more realistic and to better understand the user's needs.</a:t>
            </a:r>
          </a:p>
        </p:txBody>
      </p:sp>
    </p:spTree>
    <p:extLst>
      <p:ext uri="{BB962C8B-B14F-4D97-AF65-F5344CB8AC3E}">
        <p14:creationId xmlns:p14="http://schemas.microsoft.com/office/powerpoint/2010/main" val="1778325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8F5E-D247-8BE2-A323-ACF874FB7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CFCC2-5FC3-B044-3580-2CA5C8350C2B}"/>
              </a:ext>
            </a:extLst>
          </p:cNvPr>
          <p:cNvSpPr>
            <a:spLocks noGrp="1"/>
          </p:cNvSpPr>
          <p:nvPr>
            <p:ph type="title"/>
          </p:nvPr>
        </p:nvSpPr>
        <p:spPr/>
        <p:txBody>
          <a:bodyPr/>
          <a:lstStyle/>
          <a:p>
            <a:r>
              <a:rPr lang="en-US">
                <a:latin typeface="Bahnschrift SemiBold"/>
              </a:rPr>
              <a:t>Scenarios</a:t>
            </a:r>
            <a:endParaRPr lang="en-US" dirty="0"/>
          </a:p>
        </p:txBody>
      </p:sp>
      <p:sp>
        <p:nvSpPr>
          <p:cNvPr id="13" name="Logical order of scenarios">
            <a:extLst>
              <a:ext uri="{FF2B5EF4-FFF2-40B4-BE49-F238E27FC236}">
                <a16:creationId xmlns:a16="http://schemas.microsoft.com/office/drawing/2014/main" id="{4BF29E6B-0B6D-8A01-0E1A-ADCE2393CA0D}"/>
              </a:ext>
            </a:extLst>
          </p:cNvPr>
          <p:cNvSpPr/>
          <p:nvPr/>
        </p:nvSpPr>
        <p:spPr>
          <a:xfrm>
            <a:off x="1621065" y="1980896"/>
            <a:ext cx="456565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303030"/>
                </a:solidFill>
                <a:latin typeface="Bahnschrift SemiLight" panose="020B0502040204020203" pitchFamily="34" charset="0"/>
                <a:ea typeface="Century Gothic Bold" pitchFamily="34" charset="-122"/>
                <a:cs typeface="Century Gothic Bold" pitchFamily="34" charset="-120"/>
              </a:rPr>
              <a:t>Logical order of scenarios</a:t>
            </a:r>
            <a:endParaRPr lang="en-US" sz="2000" dirty="0">
              <a:latin typeface="Bahnschrift SemiLight" panose="020B0502040204020203" pitchFamily="34" charset="0"/>
            </a:endParaRPr>
          </a:p>
        </p:txBody>
      </p:sp>
      <p:sp>
        <p:nvSpPr>
          <p:cNvPr id="15" name="Follow the order of the scenarios should reflect the journey of a real user For example if we want to check that a user can request a document and download it we will do it in this order and not separately This helps to detect potential obstacles througho">
            <a:extLst>
              <a:ext uri="{FF2B5EF4-FFF2-40B4-BE49-F238E27FC236}">
                <a16:creationId xmlns:a16="http://schemas.microsoft.com/office/drawing/2014/main" id="{9D20BC23-5622-4A50-9DD6-6B4754A64701}"/>
              </a:ext>
            </a:extLst>
          </p:cNvPr>
          <p:cNvSpPr/>
          <p:nvPr/>
        </p:nvSpPr>
        <p:spPr>
          <a:xfrm>
            <a:off x="1616210" y="2555356"/>
            <a:ext cx="4570505" cy="94577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303030"/>
                </a:solidFill>
                <a:latin typeface="Bahnschrift SemiLight" panose="020B0502040204020203" pitchFamily="34" charset="0"/>
                <a:ea typeface="Century Gothic Regular" pitchFamily="34" charset="-122"/>
                <a:cs typeface="Century Gothic Regular" pitchFamily="34" charset="-120"/>
              </a:rPr>
              <a:t>Follow the order of the scenarios should reflect the journey of a real user. 
For example, if we want to check that a user can request a document and download it, we will do it in this order (and not separately). This helps to detect potential obstacles throughout the process.</a:t>
            </a:r>
            <a:endParaRPr lang="en-US" sz="1600" dirty="0">
              <a:latin typeface="Bahnschrift SemiLight" panose="020B0502040204020203" pitchFamily="34" charset="0"/>
            </a:endParaRPr>
          </a:p>
        </p:txBody>
      </p:sp>
      <p:sp>
        <p:nvSpPr>
          <p:cNvPr id="21" name="The criteria for a good script">
            <a:extLst>
              <a:ext uri="{FF2B5EF4-FFF2-40B4-BE49-F238E27FC236}">
                <a16:creationId xmlns:a16="http://schemas.microsoft.com/office/drawing/2014/main" id="{8B8DC79E-866F-F5B7-FE48-FC399202F8E2}"/>
              </a:ext>
            </a:extLst>
          </p:cNvPr>
          <p:cNvSpPr/>
          <p:nvPr/>
        </p:nvSpPr>
        <p:spPr>
          <a:xfrm>
            <a:off x="6788150" y="1968196"/>
            <a:ext cx="456565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303030"/>
                </a:solidFill>
                <a:latin typeface="Bahnschrift SemiLight" panose="020B0502040204020203" pitchFamily="34" charset="0"/>
                <a:ea typeface="Century Gothic Bold" pitchFamily="34" charset="-122"/>
                <a:cs typeface="Century Gothic Bold" pitchFamily="34" charset="-120"/>
              </a:rPr>
              <a:t>The criteria for a good script </a:t>
            </a:r>
            <a:endParaRPr lang="en-US" sz="2000" dirty="0">
              <a:latin typeface="Bahnschrift SemiLight" panose="020B0502040204020203" pitchFamily="34" charset="0"/>
            </a:endParaRPr>
          </a:p>
        </p:txBody>
      </p:sp>
      <p:sp>
        <p:nvSpPr>
          <p:cNvPr id="23" name="Clear and concise Easy for everyone to understand Realistic Reflects the behaviors and expectations of real users Flexible Takes into account different possible paths Measurable Allows you to collect qualitative data">
            <a:extLst>
              <a:ext uri="{FF2B5EF4-FFF2-40B4-BE49-F238E27FC236}">
                <a16:creationId xmlns:a16="http://schemas.microsoft.com/office/drawing/2014/main" id="{45420F9A-CC9B-3423-3423-6CC163289569}"/>
              </a:ext>
            </a:extLst>
          </p:cNvPr>
          <p:cNvSpPr/>
          <p:nvPr/>
        </p:nvSpPr>
        <p:spPr>
          <a:xfrm>
            <a:off x="6788150" y="2555356"/>
            <a:ext cx="4559300" cy="956609"/>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303030"/>
                </a:solidFill>
                <a:latin typeface="Bahnschrift SemiLight" panose="020B0502040204020203" pitchFamily="34" charset="0"/>
                <a:ea typeface="Century Gothic Regular" pitchFamily="34" charset="-122"/>
                <a:cs typeface="Century Gothic Regular" pitchFamily="34" charset="-120"/>
              </a:rPr>
              <a:t>Clear and concise: Easy for everyone to understand.
Realistic: Reflects the behaviors and expectations of real users.
Flexible: Takes into account different possible paths.
Measurable: Allows you to collect qualitative data.</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689035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8C67F-703E-D6BD-799C-2BB273549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A3A6F-C0B9-7F78-DB7B-27B9638C0DA8}"/>
              </a:ext>
            </a:extLst>
          </p:cNvPr>
          <p:cNvSpPr>
            <a:spLocks noGrp="1"/>
          </p:cNvSpPr>
          <p:nvPr>
            <p:ph type="title"/>
          </p:nvPr>
        </p:nvSpPr>
        <p:spPr/>
        <p:txBody>
          <a:bodyPr/>
          <a:lstStyle/>
          <a:p>
            <a:r>
              <a:rPr lang="en-US" dirty="0">
                <a:latin typeface="Bahnschrift SemiBold"/>
              </a:rPr>
              <a:t>Scenarios</a:t>
            </a:r>
            <a:endParaRPr lang="fr-FR" dirty="0"/>
          </a:p>
        </p:txBody>
      </p:sp>
      <p:sp>
        <p:nvSpPr>
          <p:cNvPr id="4" name="Use the users language">
            <a:extLst>
              <a:ext uri="{FF2B5EF4-FFF2-40B4-BE49-F238E27FC236}">
                <a16:creationId xmlns:a16="http://schemas.microsoft.com/office/drawing/2014/main" id="{594DA811-52E7-1F79-8660-1E3C13C622A2}"/>
              </a:ext>
            </a:extLst>
          </p:cNvPr>
          <p:cNvSpPr/>
          <p:nvPr/>
        </p:nvSpPr>
        <p:spPr>
          <a:xfrm>
            <a:off x="1651000" y="2656168"/>
            <a:ext cx="36576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Use the user's language</a:t>
            </a:r>
            <a:endParaRPr lang="en-US" sz="2000" dirty="0">
              <a:solidFill>
                <a:srgbClr val="000000"/>
              </a:solidFill>
              <a:latin typeface="Bahnschrift SemiLight" panose="020B0502040204020203" pitchFamily="34" charset="0"/>
            </a:endParaRPr>
          </a:p>
        </p:txBody>
      </p:sp>
      <p:sp>
        <p:nvSpPr>
          <p:cNvPr id="7" name="Use the same vocabulary as your participants so that they can easily understand your questions Avoid using technical terms or jargon if they dont">
            <a:extLst>
              <a:ext uri="{FF2B5EF4-FFF2-40B4-BE49-F238E27FC236}">
                <a16:creationId xmlns:a16="http://schemas.microsoft.com/office/drawing/2014/main" id="{BB74259A-2FB1-7913-F3A4-1372DC1F887D}"/>
              </a:ext>
            </a:extLst>
          </p:cNvPr>
          <p:cNvSpPr/>
          <p:nvPr/>
        </p:nvSpPr>
        <p:spPr>
          <a:xfrm>
            <a:off x="1651000" y="2993074"/>
            <a:ext cx="4136342" cy="85717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000000"/>
                </a:solidFill>
                <a:latin typeface="Bahnschrift SemiLight" panose="020B0502040204020203" pitchFamily="34" charset="0"/>
                <a:ea typeface="Century Gothic Regular" pitchFamily="34" charset="-122"/>
                <a:cs typeface="Century Gothic Regular" pitchFamily="34" charset="-120"/>
              </a:rPr>
              <a:t>Use the same vocabulary as your participants so that they can easily understand your questions. Avoid using technical terms or jargon if you don’t need to.</a:t>
            </a:r>
            <a:endParaRPr lang="en-US" sz="1600" dirty="0">
              <a:solidFill>
                <a:srgbClr val="000000"/>
              </a:solidFill>
              <a:latin typeface="Bahnschrift SemiLight" panose="020B0502040204020203" pitchFamily="34" charset="0"/>
            </a:endParaRPr>
          </a:p>
        </p:txBody>
      </p:sp>
      <p:sp>
        <p:nvSpPr>
          <p:cNvPr id="10" name="Be specific in your instructions">
            <a:extLst>
              <a:ext uri="{FF2B5EF4-FFF2-40B4-BE49-F238E27FC236}">
                <a16:creationId xmlns:a16="http://schemas.microsoft.com/office/drawing/2014/main" id="{F72DA760-1E0B-D393-36C3-3163C3131531}"/>
              </a:ext>
            </a:extLst>
          </p:cNvPr>
          <p:cNvSpPr/>
          <p:nvPr/>
        </p:nvSpPr>
        <p:spPr>
          <a:xfrm>
            <a:off x="1651000" y="4465455"/>
            <a:ext cx="36576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Be specific in your instructions</a:t>
            </a:r>
            <a:endParaRPr lang="en-US" sz="2000" dirty="0">
              <a:solidFill>
                <a:srgbClr val="000000"/>
              </a:solidFill>
              <a:latin typeface="Bahnschrift SemiLight" panose="020B0502040204020203" pitchFamily="34" charset="0"/>
            </a:endParaRPr>
          </a:p>
        </p:txBody>
      </p:sp>
      <p:sp>
        <p:nvSpPr>
          <p:cNvPr id="14" name="Specific tasks help to obtain clear and actionable information Be careful not to give the expected solution or action">
            <a:extLst>
              <a:ext uri="{FF2B5EF4-FFF2-40B4-BE49-F238E27FC236}">
                <a16:creationId xmlns:a16="http://schemas.microsoft.com/office/drawing/2014/main" id="{9D1C390F-3ED1-49FE-863B-616BE9C5DE2B}"/>
              </a:ext>
            </a:extLst>
          </p:cNvPr>
          <p:cNvSpPr/>
          <p:nvPr/>
        </p:nvSpPr>
        <p:spPr>
          <a:xfrm>
            <a:off x="1651001" y="4923397"/>
            <a:ext cx="3651250" cy="787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000000"/>
                </a:solidFill>
                <a:latin typeface="Bahnschrift SemiLight" panose="020B0502040204020203" pitchFamily="34" charset="0"/>
                <a:ea typeface="Century Gothic Regular" pitchFamily="34" charset="-122"/>
                <a:cs typeface="Century Gothic Regular" pitchFamily="34" charset="-120"/>
              </a:rPr>
              <a:t>Specific tasks help to obtain clear and actionable information. 
Be careful not to give the expected solution or action. </a:t>
            </a:r>
            <a:endParaRPr lang="en-US" sz="1600" dirty="0">
              <a:solidFill>
                <a:srgbClr val="000000"/>
              </a:solidFill>
              <a:latin typeface="Bahnschrift SemiLight" panose="020B0502040204020203" pitchFamily="34" charset="0"/>
            </a:endParaRPr>
          </a:p>
        </p:txBody>
      </p:sp>
      <p:sp>
        <p:nvSpPr>
          <p:cNvPr id="18" name="Ask open-ended questions">
            <a:extLst>
              <a:ext uri="{FF2B5EF4-FFF2-40B4-BE49-F238E27FC236}">
                <a16:creationId xmlns:a16="http://schemas.microsoft.com/office/drawing/2014/main" id="{5FBBE4AF-48AD-8FDB-F54D-4CFFD59F07C5}"/>
              </a:ext>
            </a:extLst>
          </p:cNvPr>
          <p:cNvSpPr/>
          <p:nvPr/>
        </p:nvSpPr>
        <p:spPr>
          <a:xfrm>
            <a:off x="6896100" y="2656168"/>
            <a:ext cx="39370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Ask open-ended questions</a:t>
            </a:r>
            <a:endParaRPr lang="en-US" sz="2000" dirty="0">
              <a:solidFill>
                <a:srgbClr val="000000"/>
              </a:solidFill>
              <a:latin typeface="Bahnschrift SemiLight" panose="020B0502040204020203" pitchFamily="34" charset="0"/>
            </a:endParaRPr>
          </a:p>
        </p:txBody>
      </p:sp>
      <p:sp>
        <p:nvSpPr>
          <p:cNvPr id="22" name="Encourage detailed responses rather than simple yes or no Do not hesitate to contact the user again when he seems to be having difficulties or when he does not provide enough information">
            <a:extLst>
              <a:ext uri="{FF2B5EF4-FFF2-40B4-BE49-F238E27FC236}">
                <a16:creationId xmlns:a16="http://schemas.microsoft.com/office/drawing/2014/main" id="{C676F248-4C4D-53E3-6717-1B1DFEBB921C}"/>
              </a:ext>
            </a:extLst>
          </p:cNvPr>
          <p:cNvSpPr/>
          <p:nvPr/>
        </p:nvSpPr>
        <p:spPr>
          <a:xfrm>
            <a:off x="6896100" y="2993075"/>
            <a:ext cx="3879850" cy="984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000000"/>
                </a:solidFill>
                <a:latin typeface="Bahnschrift"/>
                <a:ea typeface="Century Gothic Regular" pitchFamily="34" charset="-122"/>
                <a:cs typeface="Century Gothic Regular" pitchFamily="34" charset="-120"/>
              </a:rPr>
              <a:t>Encourage detailed responses rather than simple “yes” or “no.”
Do not hesitate to contact the user again when he seems to be having difficulties, or when he does not provide enough information.</a:t>
            </a:r>
            <a:endParaRPr lang="en-US" sz="1600" dirty="0">
              <a:solidFill>
                <a:srgbClr val="000000"/>
              </a:solidFill>
              <a:latin typeface="Bahnschrift"/>
            </a:endParaRPr>
          </a:p>
        </p:txBody>
      </p:sp>
      <p:sp>
        <p:nvSpPr>
          <p:cNvPr id="25" name="Non-leading questions">
            <a:extLst>
              <a:ext uri="{FF2B5EF4-FFF2-40B4-BE49-F238E27FC236}">
                <a16:creationId xmlns:a16="http://schemas.microsoft.com/office/drawing/2014/main" id="{FED58F11-158A-A1D8-6B88-592FE55A61DB}"/>
              </a:ext>
            </a:extLst>
          </p:cNvPr>
          <p:cNvSpPr/>
          <p:nvPr/>
        </p:nvSpPr>
        <p:spPr>
          <a:xfrm>
            <a:off x="6883402" y="4465455"/>
            <a:ext cx="39370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Non-leading questions</a:t>
            </a:r>
            <a:endParaRPr lang="en-US" sz="2000" dirty="0">
              <a:solidFill>
                <a:srgbClr val="000000"/>
              </a:solidFill>
              <a:latin typeface="Bahnschrift SemiLight" panose="020B0502040204020203" pitchFamily="34" charset="0"/>
            </a:endParaRPr>
          </a:p>
        </p:txBody>
      </p:sp>
      <p:sp>
        <p:nvSpPr>
          <p:cNvPr id="27" name="Let your participants express themselves freely without influencing them Avoiding leading questions ensures the objectivity of the answers">
            <a:extLst>
              <a:ext uri="{FF2B5EF4-FFF2-40B4-BE49-F238E27FC236}">
                <a16:creationId xmlns:a16="http://schemas.microsoft.com/office/drawing/2014/main" id="{3B632F5B-7B0E-AD17-011E-3D42BC33317E}"/>
              </a:ext>
            </a:extLst>
          </p:cNvPr>
          <p:cNvSpPr/>
          <p:nvPr/>
        </p:nvSpPr>
        <p:spPr>
          <a:xfrm>
            <a:off x="6896100" y="4923397"/>
            <a:ext cx="3879850" cy="5905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600" dirty="0">
                <a:solidFill>
                  <a:srgbClr val="000000"/>
                </a:solidFill>
                <a:latin typeface="Bahnschrift SemiLight" panose="020B0502040204020203" pitchFamily="34" charset="0"/>
                <a:ea typeface="Century Gothic Regular" pitchFamily="34" charset="-122"/>
                <a:cs typeface="Century Gothic Regular" pitchFamily="34" charset="-120"/>
              </a:rPr>
              <a:t>Let your participants express themselves freely without influencing them. Avoiding leading questions ensures the objectivity of the answers.</a:t>
            </a:r>
            <a:endParaRPr lang="en-US" sz="16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662216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516C-491A-C9D5-D3F6-989668B4E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F1235-21E5-B946-F3C3-65ABBFFC29B6}"/>
              </a:ext>
            </a:extLst>
          </p:cNvPr>
          <p:cNvSpPr>
            <a:spLocks noGrp="1"/>
          </p:cNvSpPr>
          <p:nvPr>
            <p:ph type="title"/>
          </p:nvPr>
        </p:nvSpPr>
        <p:spPr/>
        <p:txBody>
          <a:bodyPr/>
          <a:lstStyle/>
          <a:p>
            <a:r>
              <a:rPr lang="en-US" dirty="0">
                <a:latin typeface="Bahnschrift SemiBold"/>
              </a:rPr>
              <a:t>Scenarios</a:t>
            </a:r>
            <a:endParaRPr lang="fr-FR" dirty="0"/>
          </a:p>
        </p:txBody>
      </p:sp>
      <p:sp>
        <p:nvSpPr>
          <p:cNvPr id="8" name="Ask questions to clarify his actions and gather his impressions">
            <a:extLst>
              <a:ext uri="{FF2B5EF4-FFF2-40B4-BE49-F238E27FC236}">
                <a16:creationId xmlns:a16="http://schemas.microsoft.com/office/drawing/2014/main" id="{2BBA4543-4837-E0B2-DA46-9236C9C87B44}"/>
              </a:ext>
            </a:extLst>
          </p:cNvPr>
          <p:cNvSpPr/>
          <p:nvPr/>
        </p:nvSpPr>
        <p:spPr>
          <a:xfrm>
            <a:off x="1416797" y="3136153"/>
            <a:ext cx="80518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Ask questions to clarify his actions and gather his impressions:</a:t>
            </a:r>
            <a:endParaRPr lang="en-US" sz="2000" dirty="0">
              <a:solidFill>
                <a:srgbClr val="000000"/>
              </a:solidFill>
              <a:latin typeface="Bahnschrift SemiLight" panose="020B0502040204020203" pitchFamily="34" charset="0"/>
            </a:endParaRPr>
          </a:p>
        </p:txBody>
      </p:sp>
      <p:sp>
        <p:nvSpPr>
          <p:cNvPr id="11" name="After each scenario Ask specific questions related to what you just observed Review any obstacles or positive points the user encountered during the scenario These questions are part of the protocol and are defined in advance Example of clarification ques">
            <a:extLst>
              <a:ext uri="{FF2B5EF4-FFF2-40B4-BE49-F238E27FC236}">
                <a16:creationId xmlns:a16="http://schemas.microsoft.com/office/drawing/2014/main" id="{2A37B86E-7C56-2BE0-DBFD-8E8623D837A4}"/>
              </a:ext>
            </a:extLst>
          </p:cNvPr>
          <p:cNvSpPr/>
          <p:nvPr/>
        </p:nvSpPr>
        <p:spPr>
          <a:xfrm>
            <a:off x="1413210" y="3703544"/>
            <a:ext cx="9420693" cy="26098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After each scenario: Ask specific questions related to what you just observed.
</a:t>
            </a:r>
          </a:p>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Review any obstacles or positive points the user encountered during the scenario.
These questions are part of the protocol and are defined in advance. 
Example of clarification questions:</a:t>
            </a:r>
          </a:p>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
 “Could you explain to me why you chose to click on this button?”</a:t>
            </a:r>
            <a:b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b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
 “What did you think of this stage?”</a:t>
            </a:r>
            <a:r>
              <a:rPr lang="en-US" sz="2000" dirty="0">
                <a:solidFill>
                  <a:srgbClr val="000000"/>
                </a:solidFill>
                <a:latin typeface="Bahnschrift SemiLight" panose="020B0502040204020203" pitchFamily="34" charset="0"/>
                <a:ea typeface="Century Gothic Regular" pitchFamily="34" charset="-122"/>
                <a:cs typeface="Century Gothic Regular" pitchFamily="34" charset="-120"/>
              </a:rPr>
              <a:t>
</a:t>
            </a:r>
            <a:endParaRPr lang="en-US" sz="2000" dirty="0">
              <a:solidFill>
                <a:srgbClr val="000000"/>
              </a:solidFill>
              <a:latin typeface="Bahnschrift SemiLight" panose="020B0502040204020203" pitchFamily="34" charset="0"/>
            </a:endParaRPr>
          </a:p>
        </p:txBody>
      </p:sp>
      <p:sp>
        <p:nvSpPr>
          <p:cNvPr id="13" name="It is essential to first observe the user completing the given scenario alone taking notes on his behavior and difficulties">
            <a:extLst>
              <a:ext uri="{FF2B5EF4-FFF2-40B4-BE49-F238E27FC236}">
                <a16:creationId xmlns:a16="http://schemas.microsoft.com/office/drawing/2014/main" id="{59043CF8-6D9F-1E7D-F341-F908B090B64F}"/>
              </a:ext>
            </a:extLst>
          </p:cNvPr>
          <p:cNvSpPr/>
          <p:nvPr/>
        </p:nvSpPr>
        <p:spPr>
          <a:xfrm>
            <a:off x="1413211" y="2219512"/>
            <a:ext cx="8261350" cy="5778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99"/>
              </a:lnSpc>
              <a:spcAft>
                <a:spcPts val="950"/>
              </a:spcAft>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It is essential to first observe the user completing the given scenario alone, taking notes on his behavior and difficulties.</a:t>
            </a:r>
            <a:endParaRPr lang="en-US" sz="20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3046451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3DD11D-AF1C-EE7A-7BD8-94724B8ABB9E}"/>
              </a:ext>
            </a:extLst>
          </p:cNvPr>
          <p:cNvSpPr>
            <a:spLocks noGrp="1"/>
          </p:cNvSpPr>
          <p:nvPr>
            <p:ph type="title"/>
          </p:nvPr>
        </p:nvSpPr>
        <p:spPr/>
        <p:txBody>
          <a:bodyPr/>
          <a:lstStyle/>
          <a:p>
            <a:r>
              <a:rPr lang="fr-FR" dirty="0">
                <a:latin typeface="Bahnschrift SemiBold"/>
              </a:rPr>
              <a:t>Scenarios </a:t>
            </a:r>
            <a:r>
              <a:rPr lang="fr-FR" dirty="0" err="1">
                <a:latin typeface="Bahnschrift SemiBold"/>
              </a:rPr>
              <a:t>examples</a:t>
            </a:r>
            <a:endParaRPr lang="fr-FR" dirty="0" err="1"/>
          </a:p>
        </p:txBody>
      </p:sp>
      <p:sp>
        <p:nvSpPr>
          <p:cNvPr id="3" name="Espace réservé du contenu 2">
            <a:extLst>
              <a:ext uri="{FF2B5EF4-FFF2-40B4-BE49-F238E27FC236}">
                <a16:creationId xmlns:a16="http://schemas.microsoft.com/office/drawing/2014/main" id="{2138300B-B84D-61D0-8516-18A8E4747872}"/>
              </a:ext>
            </a:extLst>
          </p:cNvPr>
          <p:cNvSpPr>
            <a:spLocks noGrp="1"/>
          </p:cNvSpPr>
          <p:nvPr>
            <p:ph idx="1"/>
          </p:nvPr>
        </p:nvSpPr>
        <p:spPr/>
        <p:txBody>
          <a:bodyPr vert="horz" lIns="91440" tIns="45720" rIns="91440" bIns="45720" rtlCol="0" anchor="t">
            <a:normAutofit fontScale="77500" lnSpcReduction="20000"/>
          </a:bodyPr>
          <a:lstStyle/>
          <a:p>
            <a:pPr>
              <a:buNone/>
            </a:pPr>
            <a:r>
              <a:rPr lang="fr-FR" b="1" dirty="0" err="1">
                <a:latin typeface="Bahnschrift SemiLight"/>
              </a:rPr>
              <a:t>Task</a:t>
            </a:r>
            <a:r>
              <a:rPr lang="fr-FR" b="1" dirty="0">
                <a:latin typeface="Bahnschrift SemiLight"/>
              </a:rPr>
              <a:t> 1: </a:t>
            </a:r>
            <a:endParaRPr lang="fr-FR" dirty="0"/>
          </a:p>
          <a:p>
            <a:pPr>
              <a:buNone/>
            </a:pPr>
            <a:r>
              <a:rPr lang="fr-FR" dirty="0">
                <a:latin typeface="Bahnschrift SemiLight"/>
              </a:rPr>
              <a:t>You have </a:t>
            </a:r>
            <a:r>
              <a:rPr lang="fr-FR" dirty="0" err="1">
                <a:latin typeface="Bahnschrift SemiLight"/>
              </a:rPr>
              <a:t>just</a:t>
            </a:r>
            <a:r>
              <a:rPr lang="fr-FR" dirty="0">
                <a:latin typeface="Bahnschrift SemiLight"/>
              </a:rPr>
              <a:t> </a:t>
            </a:r>
            <a:r>
              <a:rPr lang="fr-FR" dirty="0" err="1">
                <a:latin typeface="Bahnschrift SemiLight"/>
              </a:rPr>
              <a:t>moved</a:t>
            </a:r>
            <a:r>
              <a:rPr lang="fr-FR" dirty="0">
                <a:latin typeface="Bahnschrift SemiLight"/>
              </a:rPr>
              <a:t> </a:t>
            </a:r>
            <a:r>
              <a:rPr lang="fr-FR" dirty="0" err="1">
                <a:latin typeface="Bahnschrift SemiLight"/>
              </a:rPr>
              <a:t>into</a:t>
            </a:r>
            <a:r>
              <a:rPr lang="fr-FR" dirty="0">
                <a:latin typeface="Bahnschrift SemiLight"/>
              </a:rPr>
              <a:t> a new </a:t>
            </a:r>
            <a:r>
              <a:rPr lang="fr-FR" dirty="0" err="1">
                <a:latin typeface="Bahnschrift SemiLight"/>
              </a:rPr>
              <a:t>apartment</a:t>
            </a:r>
            <a:r>
              <a:rPr lang="fr-FR" dirty="0">
                <a:latin typeface="Bahnschrift SemiLight"/>
              </a:rPr>
              <a:t> as a tenant. You </a:t>
            </a:r>
            <a:r>
              <a:rPr lang="fr-FR" dirty="0" err="1">
                <a:latin typeface="Bahnschrift SemiLight"/>
              </a:rPr>
              <a:t>want</a:t>
            </a:r>
            <a:r>
              <a:rPr lang="fr-FR" dirty="0">
                <a:latin typeface="Bahnschrift SemiLight"/>
              </a:rPr>
              <a:t> to replace </a:t>
            </a:r>
            <a:r>
              <a:rPr lang="fr-FR" dirty="0" err="1">
                <a:latin typeface="Bahnschrift SemiLight"/>
              </a:rPr>
              <a:t>some</a:t>
            </a:r>
            <a:endParaRPr lang="fr-FR" dirty="0">
              <a:latin typeface="Bahnschrift SemiLight"/>
            </a:endParaRPr>
          </a:p>
          <a:p>
            <a:pPr>
              <a:buNone/>
            </a:pPr>
            <a:r>
              <a:rPr lang="fr-FR" dirty="0" err="1">
                <a:latin typeface="Bahnschrift SemiLight"/>
              </a:rPr>
              <a:t>old</a:t>
            </a:r>
            <a:r>
              <a:rPr lang="fr-FR" dirty="0">
                <a:latin typeface="Bahnschrift SemiLight"/>
              </a:rPr>
              <a:t> </a:t>
            </a:r>
            <a:r>
              <a:rPr lang="fr-FR" dirty="0" err="1">
                <a:latin typeface="Bahnschrift SemiLight"/>
              </a:rPr>
              <a:t>furniture</a:t>
            </a:r>
            <a:r>
              <a:rPr lang="fr-FR" dirty="0">
                <a:latin typeface="Bahnschrift SemiLight"/>
              </a:rPr>
              <a:t> and </a:t>
            </a:r>
            <a:r>
              <a:rPr lang="fr-FR" dirty="0" err="1">
                <a:latin typeface="Bahnschrift SemiLight"/>
              </a:rPr>
              <a:t>give</a:t>
            </a:r>
            <a:r>
              <a:rPr lang="fr-FR" dirty="0">
                <a:latin typeface="Bahnschrift SemiLight"/>
              </a:rPr>
              <a:t> </a:t>
            </a:r>
            <a:r>
              <a:rPr lang="fr-FR" dirty="0" err="1">
                <a:latin typeface="Bahnschrift SemiLight"/>
              </a:rPr>
              <a:t>your</a:t>
            </a:r>
            <a:r>
              <a:rPr lang="fr-FR" dirty="0">
                <a:latin typeface="Bahnschrift SemiLight"/>
              </a:rPr>
              <a:t> home a new look. But </a:t>
            </a:r>
            <a:r>
              <a:rPr lang="fr-FR" dirty="0" err="1">
                <a:latin typeface="Bahnschrift SemiLight"/>
              </a:rPr>
              <a:t>you</a:t>
            </a:r>
            <a:r>
              <a:rPr lang="fr-FR" dirty="0">
                <a:latin typeface="Bahnschrift SemiLight"/>
              </a:rPr>
              <a:t> </a:t>
            </a:r>
            <a:r>
              <a:rPr lang="fr-FR" dirty="0" err="1">
                <a:latin typeface="Bahnschrift SemiLight"/>
              </a:rPr>
              <a:t>don't</a:t>
            </a:r>
            <a:r>
              <a:rPr lang="fr-FR" dirty="0">
                <a:latin typeface="Bahnschrift SemiLight"/>
              </a:rPr>
              <a:t> have </a:t>
            </a:r>
            <a:r>
              <a:rPr lang="fr-FR" dirty="0" err="1">
                <a:latin typeface="Bahnschrift SemiLight"/>
              </a:rPr>
              <a:t>enough</a:t>
            </a:r>
            <a:r>
              <a:rPr lang="fr-FR" dirty="0">
                <a:latin typeface="Bahnschrift SemiLight"/>
              </a:rPr>
              <a:t> </a:t>
            </a:r>
            <a:r>
              <a:rPr lang="fr-FR" dirty="0" err="1">
                <a:latin typeface="Bahnschrift SemiLight"/>
              </a:rPr>
              <a:t>savings</a:t>
            </a:r>
            <a:r>
              <a:rPr lang="fr-FR" dirty="0">
                <a:latin typeface="Bahnschrift SemiLight"/>
              </a:rPr>
              <a:t> for</a:t>
            </a:r>
          </a:p>
          <a:p>
            <a:pPr>
              <a:buNone/>
            </a:pPr>
            <a:r>
              <a:rPr lang="fr-FR" dirty="0" err="1">
                <a:latin typeface="Bahnschrift SemiLight"/>
              </a:rPr>
              <a:t>your</a:t>
            </a:r>
            <a:r>
              <a:rPr lang="fr-FR" dirty="0">
                <a:latin typeface="Bahnschrift SemiLight"/>
              </a:rPr>
              <a:t> </a:t>
            </a:r>
            <a:r>
              <a:rPr lang="fr-FR" dirty="0" err="1">
                <a:latin typeface="Bahnschrift SemiLight"/>
              </a:rPr>
              <a:t>project</a:t>
            </a:r>
            <a:r>
              <a:rPr lang="fr-FR" dirty="0">
                <a:latin typeface="Bahnschrift SemiLight"/>
              </a:rPr>
              <a:t>... You are </a:t>
            </a:r>
            <a:r>
              <a:rPr lang="fr-FR" dirty="0" err="1">
                <a:latin typeface="Bahnschrift SemiLight"/>
              </a:rPr>
              <a:t>missing</a:t>
            </a:r>
            <a:r>
              <a:rPr lang="fr-FR" dirty="0">
                <a:latin typeface="Bahnschrift SemiLight"/>
              </a:rPr>
              <a:t> €4,700. </a:t>
            </a:r>
          </a:p>
          <a:p>
            <a:pPr>
              <a:buNone/>
            </a:pPr>
            <a:endParaRPr lang="fr-FR" dirty="0"/>
          </a:p>
          <a:p>
            <a:pPr>
              <a:buNone/>
            </a:pPr>
            <a:r>
              <a:rPr lang="fr-FR" dirty="0">
                <a:latin typeface="Bahnschrift SemiLight"/>
              </a:rPr>
              <a:t>On the </a:t>
            </a:r>
            <a:r>
              <a:rPr lang="fr-FR" dirty="0" err="1">
                <a:latin typeface="Bahnschrift SemiLight"/>
              </a:rPr>
              <a:t>bank's</a:t>
            </a:r>
            <a:r>
              <a:rPr lang="fr-FR" dirty="0">
                <a:latin typeface="Bahnschrift SemiLight"/>
              </a:rPr>
              <a:t> </a:t>
            </a:r>
            <a:r>
              <a:rPr lang="fr-FR" dirty="0" err="1">
                <a:latin typeface="Bahnschrift SemiLight"/>
              </a:rPr>
              <a:t>website</a:t>
            </a:r>
            <a:r>
              <a:rPr lang="fr-FR" dirty="0">
                <a:latin typeface="Bahnschrift SemiLight"/>
              </a:rPr>
              <a:t>, </a:t>
            </a:r>
            <a:r>
              <a:rPr lang="fr-FR" dirty="0" err="1">
                <a:latin typeface="Bahnschrift SemiLight"/>
              </a:rPr>
              <a:t>you</a:t>
            </a:r>
            <a:r>
              <a:rPr lang="fr-FR" dirty="0">
                <a:latin typeface="Bahnschrift SemiLight"/>
              </a:rPr>
              <a:t> look for a </a:t>
            </a:r>
            <a:r>
              <a:rPr lang="fr-FR" dirty="0" err="1">
                <a:latin typeface="Bahnschrift SemiLight"/>
              </a:rPr>
              <a:t>loan</a:t>
            </a:r>
            <a:r>
              <a:rPr lang="fr-FR" dirty="0">
                <a:latin typeface="Bahnschrift SemiLight"/>
              </a:rPr>
              <a:t> </a:t>
            </a:r>
            <a:r>
              <a:rPr lang="fr-FR" dirty="0" err="1">
                <a:latin typeface="Bahnschrift SemiLight"/>
              </a:rPr>
              <a:t>suitable</a:t>
            </a:r>
            <a:r>
              <a:rPr lang="fr-FR" dirty="0">
                <a:latin typeface="Bahnschrift SemiLight"/>
              </a:rPr>
              <a:t> for </a:t>
            </a:r>
            <a:r>
              <a:rPr lang="fr-FR" dirty="0" err="1">
                <a:latin typeface="Bahnschrift SemiLight"/>
              </a:rPr>
              <a:t>this</a:t>
            </a:r>
            <a:r>
              <a:rPr lang="fr-FR" dirty="0">
                <a:latin typeface="Bahnschrift SemiLight"/>
              </a:rPr>
              <a:t> type of </a:t>
            </a:r>
            <a:r>
              <a:rPr lang="fr-FR" dirty="0" err="1">
                <a:latin typeface="Bahnschrift SemiLight"/>
              </a:rPr>
              <a:t>expenditure</a:t>
            </a:r>
            <a:r>
              <a:rPr lang="fr-FR" dirty="0">
                <a:latin typeface="Bahnschrift SemiLight"/>
              </a:rPr>
              <a:t>. </a:t>
            </a:r>
          </a:p>
          <a:p>
            <a:pPr>
              <a:buNone/>
            </a:pPr>
            <a:endParaRPr lang="fr-FR" dirty="0"/>
          </a:p>
          <a:p>
            <a:pPr>
              <a:buNone/>
            </a:pPr>
            <a:r>
              <a:rPr lang="fr-FR" b="1" dirty="0" err="1">
                <a:latin typeface="Bahnschrift SemiLight"/>
              </a:rPr>
              <a:t>Task</a:t>
            </a:r>
            <a:r>
              <a:rPr lang="fr-FR" b="1" dirty="0">
                <a:latin typeface="Bahnschrift SemiLight"/>
              </a:rPr>
              <a:t> 2: </a:t>
            </a:r>
          </a:p>
          <a:p>
            <a:pPr>
              <a:buNone/>
            </a:pPr>
            <a:r>
              <a:rPr lang="fr-FR" dirty="0">
                <a:latin typeface="Bahnschrift SemiLight"/>
              </a:rPr>
              <a:t>You are </a:t>
            </a:r>
            <a:r>
              <a:rPr lang="fr-FR" dirty="0" err="1">
                <a:latin typeface="Bahnschrift SemiLight"/>
              </a:rPr>
              <a:t>considering</a:t>
            </a:r>
            <a:r>
              <a:rPr lang="fr-FR" dirty="0">
                <a:latin typeface="Bahnschrift SemiLight"/>
              </a:rPr>
              <a:t> </a:t>
            </a:r>
            <a:r>
              <a:rPr lang="fr-FR" dirty="0" err="1">
                <a:latin typeface="Bahnschrift SemiLight"/>
              </a:rPr>
              <a:t>investing</a:t>
            </a:r>
            <a:r>
              <a:rPr lang="fr-FR" dirty="0">
                <a:latin typeface="Bahnschrift SemiLight"/>
              </a:rPr>
              <a:t> </a:t>
            </a:r>
            <a:r>
              <a:rPr lang="fr-FR" dirty="0" err="1">
                <a:latin typeface="Bahnschrift SemiLight"/>
              </a:rPr>
              <a:t>savings</a:t>
            </a:r>
            <a:r>
              <a:rPr lang="fr-FR" dirty="0">
                <a:latin typeface="Bahnschrift SemiLight"/>
              </a:rPr>
              <a:t> in an </a:t>
            </a:r>
            <a:r>
              <a:rPr lang="fr-FR" dirty="0" err="1">
                <a:latin typeface="Bahnschrift SemiLight"/>
              </a:rPr>
              <a:t>investment</a:t>
            </a:r>
            <a:r>
              <a:rPr lang="fr-FR" dirty="0">
                <a:latin typeface="Bahnschrift SemiLight"/>
              </a:rPr>
              <a:t> </a:t>
            </a:r>
            <a:r>
              <a:rPr lang="fr-FR" dirty="0" err="1">
                <a:latin typeface="Bahnschrift SemiLight"/>
              </a:rPr>
              <a:t>fund</a:t>
            </a:r>
            <a:r>
              <a:rPr lang="fr-FR" dirty="0">
                <a:latin typeface="Bahnschrift SemiLight"/>
              </a:rPr>
              <a:t>. To </a:t>
            </a:r>
            <a:r>
              <a:rPr lang="fr-FR" dirty="0" err="1">
                <a:latin typeface="Bahnschrift SemiLight"/>
              </a:rPr>
              <a:t>receive</a:t>
            </a:r>
            <a:endParaRPr lang="fr-FR" dirty="0">
              <a:latin typeface="Bahnschrift SemiLight"/>
            </a:endParaRPr>
          </a:p>
          <a:p>
            <a:pPr>
              <a:buNone/>
            </a:pPr>
            <a:r>
              <a:rPr lang="fr-FR" dirty="0" err="1">
                <a:latin typeface="Bahnschrift SemiLight"/>
              </a:rPr>
              <a:t>personalized</a:t>
            </a:r>
            <a:r>
              <a:rPr lang="fr-FR" dirty="0">
                <a:latin typeface="Bahnschrift SemiLight"/>
              </a:rPr>
              <a:t> </a:t>
            </a:r>
            <a:r>
              <a:rPr lang="fr-FR" dirty="0" err="1">
                <a:latin typeface="Bahnschrift SemiLight"/>
              </a:rPr>
              <a:t>advice</a:t>
            </a:r>
            <a:r>
              <a:rPr lang="fr-FR" dirty="0">
                <a:latin typeface="Bahnschrift SemiLight"/>
              </a:rPr>
              <a:t>, </a:t>
            </a:r>
            <a:r>
              <a:rPr lang="fr-FR" dirty="0" err="1">
                <a:latin typeface="Bahnschrift SemiLight"/>
              </a:rPr>
              <a:t>you</a:t>
            </a:r>
            <a:r>
              <a:rPr lang="fr-FR" dirty="0">
                <a:latin typeface="Bahnschrift SemiLight"/>
              </a:rPr>
              <a:t> </a:t>
            </a:r>
            <a:r>
              <a:rPr lang="fr-FR" dirty="0" err="1">
                <a:latin typeface="Bahnschrift SemiLight"/>
              </a:rPr>
              <a:t>want</a:t>
            </a:r>
            <a:r>
              <a:rPr lang="fr-FR" dirty="0">
                <a:latin typeface="Bahnschrift SemiLight"/>
              </a:rPr>
              <a:t> to </a:t>
            </a:r>
            <a:r>
              <a:rPr lang="fr-FR" dirty="0" err="1">
                <a:latin typeface="Bahnschrift SemiLight"/>
              </a:rPr>
              <a:t>meet</a:t>
            </a:r>
            <a:r>
              <a:rPr lang="fr-FR" dirty="0">
                <a:latin typeface="Bahnschrift SemiLight"/>
              </a:rPr>
              <a:t> an </a:t>
            </a:r>
            <a:r>
              <a:rPr lang="fr-FR" dirty="0" err="1">
                <a:latin typeface="Bahnschrift SemiLight"/>
              </a:rPr>
              <a:t>advisor</a:t>
            </a:r>
            <a:r>
              <a:rPr lang="fr-FR" dirty="0">
                <a:latin typeface="Bahnschrift SemiLight"/>
              </a:rPr>
              <a:t> in an </a:t>
            </a:r>
            <a:r>
              <a:rPr lang="fr-FR" dirty="0" err="1">
                <a:latin typeface="Bahnschrift SemiLight"/>
              </a:rPr>
              <a:t>agency</a:t>
            </a:r>
            <a:r>
              <a:rPr lang="fr-FR" dirty="0">
                <a:latin typeface="Bahnschrift SemiLight"/>
              </a:rPr>
              <a:t>. </a:t>
            </a:r>
          </a:p>
          <a:p>
            <a:pPr>
              <a:buNone/>
            </a:pPr>
            <a:endParaRPr lang="fr-FR" dirty="0"/>
          </a:p>
          <a:p>
            <a:pPr marL="0" indent="0">
              <a:buNone/>
            </a:pPr>
            <a:r>
              <a:rPr lang="fr-FR" dirty="0" err="1">
                <a:latin typeface="Bahnschrift SemiLight"/>
              </a:rPr>
              <a:t>Find</a:t>
            </a:r>
            <a:r>
              <a:rPr lang="fr-FR" dirty="0">
                <a:latin typeface="Bahnschrift SemiLight"/>
              </a:rPr>
              <a:t> the </a:t>
            </a:r>
            <a:r>
              <a:rPr lang="fr-FR" dirty="0" err="1">
                <a:latin typeface="Bahnschrift SemiLight"/>
              </a:rPr>
              <a:t>bank</a:t>
            </a:r>
            <a:r>
              <a:rPr lang="fr-FR" dirty="0">
                <a:latin typeface="Bahnschrift SemiLight"/>
              </a:rPr>
              <a:t> </a:t>
            </a:r>
            <a:r>
              <a:rPr lang="fr-FR" dirty="0" err="1">
                <a:latin typeface="Bahnschrift SemiLight"/>
              </a:rPr>
              <a:t>branch</a:t>
            </a:r>
            <a:r>
              <a:rPr lang="fr-FR" dirty="0">
                <a:latin typeface="Bahnschrift SemiLight"/>
              </a:rPr>
              <a:t> </a:t>
            </a:r>
            <a:r>
              <a:rPr lang="fr-FR" dirty="0" err="1">
                <a:latin typeface="Bahnschrift SemiLight"/>
              </a:rPr>
              <a:t>closest</a:t>
            </a:r>
            <a:r>
              <a:rPr lang="fr-FR" dirty="0">
                <a:latin typeface="Bahnschrift SemiLight"/>
              </a:rPr>
              <a:t> to </a:t>
            </a:r>
            <a:r>
              <a:rPr lang="fr-FR" dirty="0" err="1">
                <a:latin typeface="Bahnschrift SemiLight"/>
              </a:rPr>
              <a:t>your</a:t>
            </a:r>
            <a:r>
              <a:rPr lang="fr-FR" dirty="0">
                <a:latin typeface="Bahnschrift SemiLight"/>
              </a:rPr>
              <a:t> home or </a:t>
            </a:r>
            <a:r>
              <a:rPr lang="fr-FR" dirty="0" err="1">
                <a:latin typeface="Bahnschrift SemiLight"/>
              </a:rPr>
              <a:t>workplace</a:t>
            </a:r>
            <a:r>
              <a:rPr lang="fr-FR" dirty="0">
                <a:latin typeface="Bahnschrift SemiLight"/>
              </a:rPr>
              <a:t>. </a:t>
            </a:r>
          </a:p>
        </p:txBody>
      </p:sp>
    </p:spTree>
    <p:extLst>
      <p:ext uri="{BB962C8B-B14F-4D97-AF65-F5344CB8AC3E}">
        <p14:creationId xmlns:p14="http://schemas.microsoft.com/office/powerpoint/2010/main" val="3395458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C19F-B4BA-B033-EAEA-028986F238C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A4C984-08EC-2A4C-7D76-B40C5D8CA139}"/>
              </a:ext>
            </a:extLst>
          </p:cNvPr>
          <p:cNvSpPr>
            <a:spLocks noGrp="1"/>
          </p:cNvSpPr>
          <p:nvPr>
            <p:ph type="title"/>
          </p:nvPr>
        </p:nvSpPr>
        <p:spPr/>
        <p:txBody>
          <a:bodyPr/>
          <a:lstStyle/>
          <a:p>
            <a:r>
              <a:rPr lang="fr-FR" dirty="0">
                <a:latin typeface="Bahnschrift SemiBold"/>
              </a:rPr>
              <a:t>Scenarios</a:t>
            </a:r>
            <a:endParaRPr lang="fr-FR" dirty="0"/>
          </a:p>
        </p:txBody>
      </p:sp>
      <p:sp>
        <p:nvSpPr>
          <p:cNvPr id="3" name="Espace réservé du contenu 2">
            <a:extLst>
              <a:ext uri="{FF2B5EF4-FFF2-40B4-BE49-F238E27FC236}">
                <a16:creationId xmlns:a16="http://schemas.microsoft.com/office/drawing/2014/main" id="{E8642F70-D2DC-4A14-E0D3-6BB352DC35E0}"/>
              </a:ext>
            </a:extLst>
          </p:cNvPr>
          <p:cNvSpPr>
            <a:spLocks noGrp="1"/>
          </p:cNvSpPr>
          <p:nvPr>
            <p:ph idx="1"/>
          </p:nvPr>
        </p:nvSpPr>
        <p:spPr/>
        <p:txBody>
          <a:bodyPr vert="horz" lIns="91440" tIns="45720" rIns="91440" bIns="45720" rtlCol="0" anchor="t">
            <a:normAutofit/>
          </a:bodyPr>
          <a:lstStyle/>
          <a:p>
            <a:r>
              <a:rPr lang="fr-FR" dirty="0">
                <a:latin typeface="Bahnschrift SemiLight"/>
              </a:rPr>
              <a:t>5 sec test</a:t>
            </a:r>
          </a:p>
          <a:p>
            <a:r>
              <a:rPr lang="fr-FR" dirty="0">
                <a:latin typeface="Bahnschrift SemiLight"/>
              </a:rPr>
              <a:t>Show a user screen for 5 seconds. </a:t>
            </a:r>
          </a:p>
          <a:p>
            <a:r>
              <a:rPr lang="fr-FR" dirty="0" err="1">
                <a:latin typeface="Bahnschrift SemiLight"/>
              </a:rPr>
              <a:t>Then</a:t>
            </a:r>
            <a:r>
              <a:rPr lang="fr-FR" dirty="0">
                <a:latin typeface="Bahnschrift SemiLight"/>
              </a:rPr>
              <a:t>, </a:t>
            </a:r>
            <a:r>
              <a:rPr lang="fr-FR" dirty="0" err="1">
                <a:latin typeface="Bahnschrift SemiLight"/>
              </a:rPr>
              <a:t>he's</a:t>
            </a:r>
            <a:r>
              <a:rPr lang="fr-FR" dirty="0">
                <a:latin typeface="Bahnschrift SemiLight"/>
              </a:rPr>
              <a:t> </a:t>
            </a:r>
            <a:r>
              <a:rPr lang="fr-FR" dirty="0" err="1">
                <a:latin typeface="Bahnschrift SemiLight"/>
              </a:rPr>
              <a:t>asked</a:t>
            </a:r>
            <a:r>
              <a:rPr lang="fr-FR" dirty="0">
                <a:latin typeface="Bahnschrift SemiLight"/>
              </a:rPr>
              <a:t> </a:t>
            </a:r>
            <a:r>
              <a:rPr lang="fr-FR" dirty="0" err="1">
                <a:latin typeface="Bahnschrift SemiLight"/>
              </a:rPr>
              <a:t>what</a:t>
            </a:r>
            <a:r>
              <a:rPr lang="fr-FR" dirty="0">
                <a:latin typeface="Bahnschrift SemiLight"/>
              </a:rPr>
              <a:t> </a:t>
            </a:r>
            <a:r>
              <a:rPr lang="fr-FR" dirty="0" err="1">
                <a:latin typeface="Bahnschrift SemiLight"/>
              </a:rPr>
              <a:t>he's</a:t>
            </a:r>
            <a:r>
              <a:rPr lang="fr-FR" dirty="0">
                <a:latin typeface="Bahnschrift SemiLight"/>
              </a:rPr>
              <a:t> </a:t>
            </a:r>
            <a:r>
              <a:rPr lang="fr-FR" dirty="0" err="1">
                <a:latin typeface="Bahnschrift SemiLight"/>
              </a:rPr>
              <a:t>noticed</a:t>
            </a:r>
            <a:r>
              <a:rPr lang="fr-FR" dirty="0">
                <a:latin typeface="Bahnschrift SemiLight"/>
              </a:rPr>
              <a:t> in </a:t>
            </a:r>
            <a:r>
              <a:rPr lang="fr-FR" dirty="0" err="1">
                <a:latin typeface="Bahnschrift SemiLight"/>
              </a:rPr>
              <a:t>terms</a:t>
            </a:r>
            <a:r>
              <a:rPr lang="fr-FR" dirty="0">
                <a:latin typeface="Bahnschrift SemiLight"/>
              </a:rPr>
              <a:t> of </a:t>
            </a:r>
            <a:r>
              <a:rPr lang="fr-FR" dirty="0" err="1">
                <a:latin typeface="Bahnschrift SemiLight"/>
              </a:rPr>
              <a:t>words</a:t>
            </a:r>
            <a:r>
              <a:rPr lang="fr-FR" dirty="0">
                <a:latin typeface="Bahnschrift SemiLight"/>
              </a:rPr>
              <a:t>, messages, </a:t>
            </a:r>
            <a:r>
              <a:rPr lang="fr-FR" dirty="0" err="1">
                <a:latin typeface="Bahnschrift SemiLight"/>
              </a:rPr>
              <a:t>colors</a:t>
            </a:r>
            <a:r>
              <a:rPr lang="fr-FR" dirty="0">
                <a:latin typeface="Bahnschrift SemiLight"/>
              </a:rPr>
              <a:t>, images, and structures. </a:t>
            </a:r>
          </a:p>
          <a:p>
            <a:r>
              <a:rPr lang="fr-FR" dirty="0">
                <a:latin typeface="Bahnschrift SemiLight"/>
              </a:rPr>
              <a:t>This </a:t>
            </a:r>
            <a:r>
              <a:rPr lang="fr-FR" dirty="0" err="1">
                <a:latin typeface="Bahnschrift SemiLight"/>
              </a:rPr>
              <a:t>allows</a:t>
            </a:r>
            <a:r>
              <a:rPr lang="fr-FR" dirty="0">
                <a:latin typeface="Bahnschrift SemiLight"/>
              </a:rPr>
              <a:t> for </a:t>
            </a:r>
            <a:r>
              <a:rPr lang="fr-FR" dirty="0" err="1">
                <a:latin typeface="Bahnschrift SemiLight"/>
              </a:rPr>
              <a:t>defining</a:t>
            </a:r>
            <a:r>
              <a:rPr lang="fr-FR" dirty="0">
                <a:latin typeface="Bahnschrift SemiLight"/>
              </a:rPr>
              <a:t> the first impression. </a:t>
            </a:r>
          </a:p>
          <a:p>
            <a:r>
              <a:rPr lang="fr-FR" dirty="0" err="1">
                <a:latin typeface="Bahnschrift SemiLight"/>
              </a:rPr>
              <a:t>Conduct</a:t>
            </a:r>
            <a:r>
              <a:rPr lang="fr-FR" dirty="0">
                <a:latin typeface="Bahnschrift SemiLight"/>
              </a:rPr>
              <a:t> a five-second test in pairs in the class, </a:t>
            </a:r>
            <a:r>
              <a:rPr lang="fr-FR" dirty="0" err="1">
                <a:latin typeface="Bahnschrift SemiLight"/>
              </a:rPr>
              <a:t>using</a:t>
            </a:r>
            <a:r>
              <a:rPr lang="fr-FR" dirty="0">
                <a:latin typeface="Bahnschrift SemiLight"/>
              </a:rPr>
              <a:t> the interface of </a:t>
            </a:r>
            <a:r>
              <a:rPr lang="fr-FR" dirty="0" err="1">
                <a:latin typeface="Bahnschrift SemiLight"/>
              </a:rPr>
              <a:t>your</a:t>
            </a:r>
            <a:r>
              <a:rPr lang="fr-FR" dirty="0">
                <a:latin typeface="Bahnschrift SemiLight"/>
              </a:rPr>
              <a:t> </a:t>
            </a:r>
            <a:r>
              <a:rPr lang="fr-FR" dirty="0" err="1">
                <a:latin typeface="Bahnschrift SemiLight"/>
              </a:rPr>
              <a:t>choice</a:t>
            </a:r>
            <a:r>
              <a:rPr lang="fr-FR" dirty="0">
                <a:latin typeface="Bahnschrift SemiLight"/>
              </a:rPr>
              <a:t>. </a:t>
            </a:r>
          </a:p>
        </p:txBody>
      </p:sp>
    </p:spTree>
    <p:extLst>
      <p:ext uri="{BB962C8B-B14F-4D97-AF65-F5344CB8AC3E}">
        <p14:creationId xmlns:p14="http://schemas.microsoft.com/office/powerpoint/2010/main" val="2054535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97E4D5-7CCA-5C6D-4273-2E6B75EF3158}"/>
              </a:ext>
            </a:extLst>
          </p:cNvPr>
          <p:cNvSpPr>
            <a:spLocks noGrp="1"/>
          </p:cNvSpPr>
          <p:nvPr>
            <p:ph type="title"/>
          </p:nvPr>
        </p:nvSpPr>
        <p:spPr/>
        <p:txBody>
          <a:bodyPr/>
          <a:lstStyle/>
          <a:p>
            <a:r>
              <a:rPr lang="fr-FR" dirty="0">
                <a:latin typeface="Bahnschrift SemiBold"/>
              </a:rPr>
              <a:t>Questionnaire</a:t>
            </a:r>
          </a:p>
        </p:txBody>
      </p:sp>
      <p:sp>
        <p:nvSpPr>
          <p:cNvPr id="3" name="Espace réservé du contenu 2">
            <a:extLst>
              <a:ext uri="{FF2B5EF4-FFF2-40B4-BE49-F238E27FC236}">
                <a16:creationId xmlns:a16="http://schemas.microsoft.com/office/drawing/2014/main" id="{843F4B5B-B93B-EA47-EE53-8ABDAEA9F5BD}"/>
              </a:ext>
            </a:extLst>
          </p:cNvPr>
          <p:cNvSpPr>
            <a:spLocks noGrp="1"/>
          </p:cNvSpPr>
          <p:nvPr>
            <p:ph idx="1"/>
          </p:nvPr>
        </p:nvSpPr>
        <p:spPr/>
        <p:txBody>
          <a:bodyPr vert="horz" lIns="91440" tIns="45720" rIns="91440" bIns="45720" rtlCol="0" anchor="t">
            <a:normAutofit/>
          </a:bodyPr>
          <a:lstStyle/>
          <a:p>
            <a:r>
              <a:rPr lang="fr-FR" dirty="0" err="1">
                <a:latin typeface="Bahnschrift SemiLight"/>
              </a:rPr>
              <a:t>Using</a:t>
            </a:r>
            <a:r>
              <a:rPr lang="fr-FR" dirty="0">
                <a:latin typeface="Bahnschrift SemiLight"/>
              </a:rPr>
              <a:t> a </a:t>
            </a:r>
            <a:r>
              <a:rPr lang="fr-FR" dirty="0" err="1">
                <a:latin typeface="Bahnschrift SemiLight"/>
              </a:rPr>
              <a:t>standardized</a:t>
            </a:r>
            <a:r>
              <a:rPr lang="fr-FR" dirty="0">
                <a:latin typeface="Bahnschrift SemiLight"/>
              </a:rPr>
              <a:t> questionnaire to </a:t>
            </a:r>
            <a:r>
              <a:rPr lang="fr-FR" dirty="0" err="1">
                <a:latin typeface="Bahnschrift SemiLight"/>
              </a:rPr>
              <a:t>assess</a:t>
            </a:r>
            <a:r>
              <a:rPr lang="fr-FR" dirty="0">
                <a:latin typeface="Bahnschrift SemiLight"/>
              </a:rPr>
              <a:t> user </a:t>
            </a:r>
            <a:r>
              <a:rPr lang="fr-FR" dirty="0" err="1">
                <a:latin typeface="Bahnschrift SemiLight"/>
              </a:rPr>
              <a:t>experience</a:t>
            </a:r>
          </a:p>
          <a:p>
            <a:endParaRPr lang="fr-FR" dirty="0"/>
          </a:p>
        </p:txBody>
      </p:sp>
    </p:spTree>
    <p:extLst>
      <p:ext uri="{BB962C8B-B14F-4D97-AF65-F5344CB8AC3E}">
        <p14:creationId xmlns:p14="http://schemas.microsoft.com/office/powerpoint/2010/main" val="3725989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5A23EC-A198-D2D6-5B9E-77503492F872}"/>
              </a:ext>
            </a:extLst>
          </p:cNvPr>
          <p:cNvSpPr>
            <a:spLocks noGrp="1"/>
          </p:cNvSpPr>
          <p:nvPr>
            <p:ph type="title"/>
          </p:nvPr>
        </p:nvSpPr>
        <p:spPr/>
        <p:txBody>
          <a:bodyPr/>
          <a:lstStyle/>
          <a:p>
            <a:r>
              <a:rPr lang="fr-FR">
                <a:latin typeface="Bahnschrift SemiBold"/>
              </a:rPr>
              <a:t>User </a:t>
            </a:r>
            <a:r>
              <a:rPr lang="fr-FR" err="1">
                <a:latin typeface="Bahnschrift SemiBold"/>
              </a:rPr>
              <a:t>Experience</a:t>
            </a:r>
            <a:r>
              <a:rPr lang="fr-FR">
                <a:latin typeface="Bahnschrift SemiBold"/>
              </a:rPr>
              <a:t> Questionnaire</a:t>
            </a:r>
            <a:endParaRPr lang="fr-FR"/>
          </a:p>
        </p:txBody>
      </p:sp>
      <p:pic>
        <p:nvPicPr>
          <p:cNvPr id="4" name="Image 3" descr="Une image contenant texte, capture d’écran, nombre, Police&#10;&#10;Le contenu généré par l’IA peut être incorrect.">
            <a:extLst>
              <a:ext uri="{FF2B5EF4-FFF2-40B4-BE49-F238E27FC236}">
                <a16:creationId xmlns:a16="http://schemas.microsoft.com/office/drawing/2014/main" id="{EEBCDD3C-A3A6-932B-3C32-67311CA3E817}"/>
              </a:ext>
            </a:extLst>
          </p:cNvPr>
          <p:cNvPicPr>
            <a:picLocks noChangeAspect="1"/>
          </p:cNvPicPr>
          <p:nvPr/>
        </p:nvPicPr>
        <p:blipFill>
          <a:blip r:embed="rId3"/>
          <a:stretch>
            <a:fillRect/>
          </a:stretch>
        </p:blipFill>
        <p:spPr>
          <a:xfrm>
            <a:off x="1100667" y="1716021"/>
            <a:ext cx="9990667" cy="4219710"/>
          </a:xfrm>
          <a:prstGeom prst="rect">
            <a:avLst/>
          </a:prstGeom>
        </p:spPr>
      </p:pic>
    </p:spTree>
    <p:extLst>
      <p:ext uri="{BB962C8B-B14F-4D97-AF65-F5344CB8AC3E}">
        <p14:creationId xmlns:p14="http://schemas.microsoft.com/office/powerpoint/2010/main" val="3829565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8B2080-AD84-08DB-B303-3A1430BE9EF2}"/>
              </a:ext>
            </a:extLst>
          </p:cNvPr>
          <p:cNvSpPr>
            <a:spLocks noGrp="1"/>
          </p:cNvSpPr>
          <p:nvPr>
            <p:ph type="title"/>
          </p:nvPr>
        </p:nvSpPr>
        <p:spPr/>
        <p:txBody>
          <a:bodyPr/>
          <a:lstStyle/>
          <a:p>
            <a:r>
              <a:rPr lang="fr-FR">
                <a:latin typeface="Bahnschrift SemiBold"/>
              </a:rPr>
              <a:t>Geneva Emotion Wheel</a:t>
            </a:r>
            <a:endParaRPr lang="fr-FR"/>
          </a:p>
        </p:txBody>
      </p:sp>
      <p:pic>
        <p:nvPicPr>
          <p:cNvPr id="4" name="Image 3" descr="Une image contenant texte, capture d’écran, diagramme, motif&#10;&#10;Le contenu généré par l’IA peut être incorrect.">
            <a:extLst>
              <a:ext uri="{FF2B5EF4-FFF2-40B4-BE49-F238E27FC236}">
                <a16:creationId xmlns:a16="http://schemas.microsoft.com/office/drawing/2014/main" id="{4B6E8D4B-91FA-1D15-72E1-59FCE119F76C}"/>
              </a:ext>
            </a:extLst>
          </p:cNvPr>
          <p:cNvPicPr>
            <a:picLocks noChangeAspect="1"/>
          </p:cNvPicPr>
          <p:nvPr/>
        </p:nvPicPr>
        <p:blipFill>
          <a:blip r:embed="rId3"/>
          <a:stretch>
            <a:fillRect/>
          </a:stretch>
        </p:blipFill>
        <p:spPr>
          <a:xfrm>
            <a:off x="3238736" y="1846792"/>
            <a:ext cx="5714529" cy="4466168"/>
          </a:xfrm>
          <a:prstGeom prst="rect">
            <a:avLst/>
          </a:prstGeom>
        </p:spPr>
      </p:pic>
    </p:spTree>
    <p:extLst>
      <p:ext uri="{BB962C8B-B14F-4D97-AF65-F5344CB8AC3E}">
        <p14:creationId xmlns:p14="http://schemas.microsoft.com/office/powerpoint/2010/main" val="45683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E6029-76CE-5A20-AC29-95DF63E00293}"/>
              </a:ext>
            </a:extLst>
          </p:cNvPr>
          <p:cNvSpPr>
            <a:spLocks noGrp="1"/>
          </p:cNvSpPr>
          <p:nvPr>
            <p:ph type="title"/>
          </p:nvPr>
        </p:nvSpPr>
        <p:spPr/>
        <p:txBody>
          <a:bodyPr/>
          <a:lstStyle/>
          <a:p>
            <a:r>
              <a:rPr lang="fr-FR" err="1">
                <a:latin typeface="Bahnschrift SemiBold"/>
              </a:rPr>
              <a:t>Lexicon</a:t>
            </a:r>
            <a:endParaRPr lang="fr-FR" err="1"/>
          </a:p>
        </p:txBody>
      </p:sp>
      <p:sp>
        <p:nvSpPr>
          <p:cNvPr id="3" name="Espace réservé du contenu 2">
            <a:extLst>
              <a:ext uri="{FF2B5EF4-FFF2-40B4-BE49-F238E27FC236}">
                <a16:creationId xmlns:a16="http://schemas.microsoft.com/office/drawing/2014/main" id="{30A6EA5D-11F1-3DC1-BD92-FE3AD43545AB}"/>
              </a:ext>
            </a:extLst>
          </p:cNvPr>
          <p:cNvSpPr>
            <a:spLocks noGrp="1"/>
          </p:cNvSpPr>
          <p:nvPr>
            <p:ph idx="1"/>
          </p:nvPr>
        </p:nvSpPr>
        <p:spPr/>
        <p:txBody>
          <a:bodyPr vert="horz" lIns="91440" tIns="45720" rIns="91440" bIns="45720" rtlCol="0" anchor="t">
            <a:normAutofit/>
          </a:bodyPr>
          <a:lstStyle/>
          <a:p>
            <a:r>
              <a:rPr lang="fr-FR" sz="2400" b="1" dirty="0"/>
              <a:t>Persona:</a:t>
            </a:r>
            <a:r>
              <a:rPr lang="fr-FR" sz="2400" dirty="0"/>
              <a:t> A </a:t>
            </a:r>
            <a:r>
              <a:rPr lang="fr-FR" sz="2400" dirty="0" err="1"/>
              <a:t>fictional</a:t>
            </a:r>
            <a:r>
              <a:rPr lang="fr-FR" sz="2400" dirty="0"/>
              <a:t> </a:t>
            </a:r>
            <a:r>
              <a:rPr lang="fr-FR" sz="2400" dirty="0" err="1"/>
              <a:t>character</a:t>
            </a:r>
            <a:r>
              <a:rPr lang="fr-FR" sz="2400" dirty="0"/>
              <a:t> </a:t>
            </a:r>
            <a:r>
              <a:rPr lang="fr-FR" sz="2400" dirty="0" err="1"/>
              <a:t>based</a:t>
            </a:r>
            <a:r>
              <a:rPr lang="fr-FR" sz="2400" dirty="0"/>
              <a:t> on real user data, </a:t>
            </a:r>
            <a:r>
              <a:rPr lang="fr-FR" sz="2400" dirty="0" err="1"/>
              <a:t>representing</a:t>
            </a:r>
            <a:r>
              <a:rPr lang="fr-FR" sz="2400" dirty="0"/>
              <a:t> a </a:t>
            </a:r>
            <a:r>
              <a:rPr lang="fr-FR" sz="2400" dirty="0" err="1"/>
              <a:t>typical</a:t>
            </a:r>
            <a:r>
              <a:rPr lang="fr-FR" sz="2400" dirty="0"/>
              <a:t> </a:t>
            </a:r>
            <a:r>
              <a:rPr lang="fr-FR" sz="2400" dirty="0" err="1"/>
              <a:t>user’s</a:t>
            </a:r>
            <a:r>
              <a:rPr lang="fr-FR" sz="2400" dirty="0"/>
              <a:t> goals, </a:t>
            </a:r>
            <a:r>
              <a:rPr lang="fr-FR" sz="2400" dirty="0" err="1"/>
              <a:t>needs</a:t>
            </a:r>
            <a:r>
              <a:rPr lang="fr-FR" sz="2400" dirty="0"/>
              <a:t>, </a:t>
            </a:r>
            <a:r>
              <a:rPr lang="fr-FR" sz="2400" dirty="0" err="1"/>
              <a:t>behaviors</a:t>
            </a:r>
            <a:r>
              <a:rPr lang="fr-FR" sz="2400" dirty="0"/>
              <a:t>, and pain points.</a:t>
            </a:r>
            <a:br>
              <a:rPr lang="fr-FR" sz="2400" dirty="0"/>
            </a:br>
            <a:r>
              <a:rPr lang="fr-FR" sz="2400" dirty="0" err="1"/>
              <a:t>Why</a:t>
            </a:r>
            <a:r>
              <a:rPr lang="fr-FR" sz="2400" dirty="0"/>
              <a:t> use </a:t>
            </a:r>
            <a:r>
              <a:rPr lang="fr-FR" sz="2400" dirty="0" err="1"/>
              <a:t>it</a:t>
            </a:r>
            <a:r>
              <a:rPr lang="fr-FR" sz="2400" dirty="0"/>
              <a:t>? </a:t>
            </a:r>
            <a:r>
              <a:rPr lang="fr-FR" sz="2400" dirty="0" err="1"/>
              <a:t>Personas</a:t>
            </a:r>
            <a:r>
              <a:rPr lang="fr-FR" sz="2400" dirty="0"/>
              <a:t> help design teams </a:t>
            </a:r>
            <a:r>
              <a:rPr lang="fr-FR" sz="2400" dirty="0" err="1"/>
              <a:t>stay</a:t>
            </a:r>
            <a:r>
              <a:rPr lang="fr-FR" sz="2400" dirty="0"/>
              <a:t> </a:t>
            </a:r>
            <a:r>
              <a:rPr lang="fr-FR" sz="2400" dirty="0" err="1"/>
              <a:t>focused</a:t>
            </a:r>
            <a:r>
              <a:rPr lang="fr-FR" sz="2400" dirty="0"/>
              <a:t> on real </a:t>
            </a:r>
            <a:r>
              <a:rPr lang="fr-FR" sz="2400" dirty="0" err="1"/>
              <a:t>users</a:t>
            </a:r>
            <a:r>
              <a:rPr lang="fr-FR" sz="2400" dirty="0"/>
              <a:t>’ </a:t>
            </a:r>
            <a:r>
              <a:rPr lang="fr-FR" sz="2400" dirty="0" err="1"/>
              <a:t>needs</a:t>
            </a:r>
            <a:r>
              <a:rPr lang="fr-FR" sz="2400" dirty="0"/>
              <a:t> and expectations.</a:t>
            </a:r>
            <a:br>
              <a:rPr lang="fr-FR" sz="2400" dirty="0"/>
            </a:br>
            <a:br>
              <a:rPr lang="fr-FR" sz="2400" dirty="0"/>
            </a:br>
            <a:r>
              <a:rPr lang="fr-FR" sz="2400" i="1" dirty="0"/>
              <a:t>Example: Emma, 32, </a:t>
            </a:r>
            <a:r>
              <a:rPr lang="fr-FR" sz="2400" i="1" dirty="0" err="1"/>
              <a:t>beginner</a:t>
            </a:r>
            <a:r>
              <a:rPr lang="fr-FR" sz="2400" i="1" dirty="0"/>
              <a:t> DIY </a:t>
            </a:r>
            <a:r>
              <a:rPr lang="fr-FR" sz="2400" i="1" dirty="0" err="1"/>
              <a:t>enthusiast</a:t>
            </a:r>
            <a:r>
              <a:rPr lang="fr-FR" sz="2400" i="1" dirty="0"/>
              <a:t> </a:t>
            </a:r>
            <a:r>
              <a:rPr lang="fr-FR" sz="2400" i="1" dirty="0" err="1"/>
              <a:t>who</a:t>
            </a:r>
            <a:r>
              <a:rPr lang="fr-FR" sz="2400" i="1" dirty="0"/>
              <a:t> </a:t>
            </a:r>
            <a:r>
              <a:rPr lang="fr-FR" sz="2400" i="1" dirty="0" err="1"/>
              <a:t>wants</a:t>
            </a:r>
            <a:r>
              <a:rPr lang="fr-FR" sz="2400" i="1" dirty="0"/>
              <a:t> to </a:t>
            </a:r>
            <a:r>
              <a:rPr lang="fr-FR" sz="2400" i="1" dirty="0" err="1"/>
              <a:t>learn</a:t>
            </a:r>
            <a:r>
              <a:rPr lang="fr-FR" sz="2400" i="1" dirty="0"/>
              <a:t> how to fix </a:t>
            </a:r>
            <a:r>
              <a:rPr lang="fr-FR" sz="2400" i="1" dirty="0" err="1"/>
              <a:t>things</a:t>
            </a:r>
            <a:r>
              <a:rPr lang="fr-FR" sz="2400" i="1" dirty="0"/>
              <a:t> at home.</a:t>
            </a:r>
          </a:p>
          <a:p>
            <a:r>
              <a:rPr lang="fr-FR" sz="2400" b="1" dirty="0"/>
              <a:t>User feedback:</a:t>
            </a:r>
            <a:r>
              <a:rPr lang="fr-FR" sz="2400" dirty="0"/>
              <a:t> Information </a:t>
            </a:r>
            <a:r>
              <a:rPr lang="fr-FR" sz="2400" dirty="0" err="1"/>
              <a:t>collected</a:t>
            </a:r>
            <a:r>
              <a:rPr lang="fr-FR" sz="2400" dirty="0"/>
              <a:t> </a:t>
            </a:r>
            <a:r>
              <a:rPr lang="fr-FR" sz="2400" dirty="0" err="1"/>
              <a:t>directly</a:t>
            </a:r>
            <a:r>
              <a:rPr lang="fr-FR" sz="2400" dirty="0"/>
              <a:t> </a:t>
            </a:r>
            <a:r>
              <a:rPr lang="fr-FR" sz="2400" dirty="0" err="1"/>
              <a:t>from</a:t>
            </a:r>
            <a:r>
              <a:rPr lang="fr-FR" sz="2400" dirty="0"/>
              <a:t> </a:t>
            </a:r>
            <a:r>
              <a:rPr lang="fr-FR" sz="2400" dirty="0" err="1"/>
              <a:t>users</a:t>
            </a:r>
            <a:r>
              <a:rPr lang="fr-FR" sz="2400" dirty="0"/>
              <a:t> about </a:t>
            </a:r>
            <a:r>
              <a:rPr lang="fr-FR" sz="2400" dirty="0" err="1"/>
              <a:t>their</a:t>
            </a:r>
            <a:r>
              <a:rPr lang="fr-FR" sz="2400" dirty="0"/>
              <a:t> </a:t>
            </a:r>
            <a:r>
              <a:rPr lang="fr-FR" sz="2400" dirty="0" err="1"/>
              <a:t>experience</a:t>
            </a:r>
            <a:r>
              <a:rPr lang="fr-FR" sz="2400" dirty="0"/>
              <a:t>, </a:t>
            </a:r>
            <a:r>
              <a:rPr lang="fr-FR" sz="2400" dirty="0" err="1"/>
              <a:t>needs</a:t>
            </a:r>
            <a:r>
              <a:rPr lang="fr-FR" sz="2400" dirty="0"/>
              <a:t>, </a:t>
            </a:r>
            <a:r>
              <a:rPr lang="fr-FR" sz="2400" dirty="0" err="1"/>
              <a:t>difficulties</a:t>
            </a:r>
            <a:r>
              <a:rPr lang="fr-FR" sz="2400" dirty="0"/>
              <a:t>, or satisfaction.</a:t>
            </a:r>
            <a:br>
              <a:rPr lang="fr-FR" sz="2400" dirty="0"/>
            </a:br>
            <a:br>
              <a:rPr lang="fr-FR" sz="2400" dirty="0"/>
            </a:br>
            <a:r>
              <a:rPr lang="fr-FR" sz="2400" dirty="0" err="1"/>
              <a:t>Why</a:t>
            </a:r>
            <a:r>
              <a:rPr lang="fr-FR" sz="2400" dirty="0"/>
              <a:t> </a:t>
            </a:r>
            <a:r>
              <a:rPr lang="fr-FR" sz="2400" dirty="0" err="1"/>
              <a:t>is</a:t>
            </a:r>
            <a:r>
              <a:rPr lang="fr-FR" sz="2400" dirty="0"/>
              <a:t> </a:t>
            </a:r>
            <a:r>
              <a:rPr lang="fr-FR" sz="2400" dirty="0" err="1"/>
              <a:t>it</a:t>
            </a:r>
            <a:r>
              <a:rPr lang="fr-FR" sz="2400" dirty="0"/>
              <a:t> important? It </a:t>
            </a:r>
            <a:r>
              <a:rPr lang="fr-FR" sz="2400" dirty="0" err="1"/>
              <a:t>helps</a:t>
            </a:r>
            <a:r>
              <a:rPr lang="fr-FR" sz="2400" dirty="0"/>
              <a:t> </a:t>
            </a:r>
            <a:r>
              <a:rPr lang="fr-FR" sz="2400" dirty="0" err="1"/>
              <a:t>improve</a:t>
            </a:r>
            <a:r>
              <a:rPr lang="fr-FR" sz="2400" dirty="0"/>
              <a:t> </a:t>
            </a:r>
            <a:r>
              <a:rPr lang="fr-FR" sz="2400" dirty="0" err="1"/>
              <a:t>products</a:t>
            </a:r>
            <a:r>
              <a:rPr lang="fr-FR" sz="2400" dirty="0"/>
              <a:t> by </a:t>
            </a:r>
            <a:r>
              <a:rPr lang="fr-FR" sz="2400" dirty="0" err="1"/>
              <a:t>identifying</a:t>
            </a:r>
            <a:r>
              <a:rPr lang="fr-FR" sz="2400" dirty="0"/>
              <a:t> </a:t>
            </a:r>
            <a:r>
              <a:rPr lang="fr-FR" sz="2400" dirty="0" err="1"/>
              <a:t>usability</a:t>
            </a:r>
            <a:r>
              <a:rPr lang="fr-FR" sz="2400" dirty="0"/>
              <a:t> issues and </a:t>
            </a:r>
            <a:r>
              <a:rPr lang="fr-FR" sz="2400" dirty="0" err="1"/>
              <a:t>validating</a:t>
            </a:r>
            <a:r>
              <a:rPr lang="fr-FR" sz="2400" dirty="0"/>
              <a:t> design </a:t>
            </a:r>
            <a:r>
              <a:rPr lang="fr-FR" sz="2400" dirty="0" err="1"/>
              <a:t>decisions</a:t>
            </a:r>
            <a:r>
              <a:rPr lang="fr-FR" sz="2400" dirty="0"/>
              <a:t>.</a:t>
            </a:r>
          </a:p>
        </p:txBody>
      </p:sp>
    </p:spTree>
    <p:extLst>
      <p:ext uri="{BB962C8B-B14F-4D97-AF65-F5344CB8AC3E}">
        <p14:creationId xmlns:p14="http://schemas.microsoft.com/office/powerpoint/2010/main" val="2065258052"/>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D86C9-3A18-3B26-2F8E-A9FF7FB36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73B1BF-4EA5-2DCC-DC7F-B049DD964649}"/>
              </a:ext>
            </a:extLst>
          </p:cNvPr>
          <p:cNvSpPr>
            <a:spLocks noGrp="1"/>
          </p:cNvSpPr>
          <p:nvPr>
            <p:ph type="title"/>
          </p:nvPr>
        </p:nvSpPr>
        <p:spPr/>
        <p:txBody>
          <a:bodyPr/>
          <a:lstStyle/>
          <a:p>
            <a:r>
              <a:rPr lang="en-US" dirty="0">
                <a:latin typeface="Bahnschrift SemiBold"/>
              </a:rPr>
              <a:t>Debriefing</a:t>
            </a:r>
          </a:p>
        </p:txBody>
      </p:sp>
      <p:sp>
        <p:nvSpPr>
          <p:cNvPr id="6" name="Conclusion and General Feedback">
            <a:extLst>
              <a:ext uri="{FF2B5EF4-FFF2-40B4-BE49-F238E27FC236}">
                <a16:creationId xmlns:a16="http://schemas.microsoft.com/office/drawing/2014/main" id="{C026FD91-B48C-6DE6-2CE7-E64C8F86A8C4}"/>
              </a:ext>
            </a:extLst>
          </p:cNvPr>
          <p:cNvSpPr/>
          <p:nvPr/>
        </p:nvSpPr>
        <p:spPr>
          <a:xfrm>
            <a:off x="1592505" y="3220400"/>
            <a:ext cx="4968996" cy="33690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Conclusion and General Feedback</a:t>
            </a:r>
            <a:endParaRPr lang="en-US" sz="2000" dirty="0">
              <a:solidFill>
                <a:srgbClr val="000000"/>
              </a:solidFill>
              <a:latin typeface="Bahnschrift SemiLight" panose="020B0502040204020203" pitchFamily="34" charset="0"/>
            </a:endParaRPr>
          </a:p>
        </p:txBody>
      </p:sp>
      <p:sp>
        <p:nvSpPr>
          <p:cNvPr id="9" name="Using the closing questions ask the participant to give overall feedback on the test going back over the positive and negative points">
            <a:extLst>
              <a:ext uri="{FF2B5EF4-FFF2-40B4-BE49-F238E27FC236}">
                <a16:creationId xmlns:a16="http://schemas.microsoft.com/office/drawing/2014/main" id="{FB07F2D0-E13F-0C0E-38EE-DD2B69280A50}"/>
              </a:ext>
            </a:extLst>
          </p:cNvPr>
          <p:cNvSpPr/>
          <p:nvPr/>
        </p:nvSpPr>
        <p:spPr>
          <a:xfrm>
            <a:off x="1593849" y="3637600"/>
            <a:ext cx="4565649" cy="5905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Using the closing questions, ask the participant to give overall feedback on the test, going back over the positive and negative points.</a:t>
            </a:r>
            <a:endParaRPr lang="en-US" sz="1800" dirty="0">
              <a:solidFill>
                <a:srgbClr val="000000"/>
              </a:solidFill>
              <a:latin typeface="Bahnschrift SemiLight" panose="020B0502040204020203" pitchFamily="34" charset="0"/>
            </a:endParaRPr>
          </a:p>
        </p:txBody>
      </p:sp>
      <p:sp>
        <p:nvSpPr>
          <p:cNvPr id="12" name="Participant Questions">
            <a:extLst>
              <a:ext uri="{FF2B5EF4-FFF2-40B4-BE49-F238E27FC236}">
                <a16:creationId xmlns:a16="http://schemas.microsoft.com/office/drawing/2014/main" id="{C29E28C4-E7D5-7E2A-496F-E2CB2A3FE13E}"/>
              </a:ext>
            </a:extLst>
          </p:cNvPr>
          <p:cNvSpPr/>
          <p:nvPr/>
        </p:nvSpPr>
        <p:spPr>
          <a:xfrm>
            <a:off x="1600198" y="4780065"/>
            <a:ext cx="456565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rPr>
              <a:t>Participant</a:t>
            </a:r>
            <a:r>
              <a:rPr lang="en-US" sz="1500" b="1" dirty="0">
                <a:solidFill>
                  <a:srgbClr val="000000"/>
                </a:solidFill>
                <a:latin typeface="Bahnschrift"/>
                <a:ea typeface="Century Gothic Bold" pitchFamily="34" charset="-122"/>
                <a:cs typeface="Century Gothic Bold" pitchFamily="34" charset="-120"/>
              </a:rPr>
              <a:t> </a:t>
            </a:r>
            <a:r>
              <a:rPr lang="en-US" sz="2000" b="1" dirty="0">
                <a:solidFill>
                  <a:srgbClr val="000000"/>
                </a:solidFill>
                <a:latin typeface="Bahnschrift SemiLight" panose="020B0502040204020203" pitchFamily="34" charset="0"/>
                <a:ea typeface="Century Gothic Bold" pitchFamily="34" charset="-122"/>
              </a:rPr>
              <a:t>Questions</a:t>
            </a:r>
          </a:p>
        </p:txBody>
      </p:sp>
      <p:sp>
        <p:nvSpPr>
          <p:cNvPr id="15" name="Allow time for the participant to ask all their questions Be honest and transparent in your answers Do you have any questions for us">
            <a:extLst>
              <a:ext uri="{FF2B5EF4-FFF2-40B4-BE49-F238E27FC236}">
                <a16:creationId xmlns:a16="http://schemas.microsoft.com/office/drawing/2014/main" id="{D56DBB94-7369-A2A8-3104-EEA3B02245B6}"/>
              </a:ext>
            </a:extLst>
          </p:cNvPr>
          <p:cNvSpPr/>
          <p:nvPr/>
        </p:nvSpPr>
        <p:spPr>
          <a:xfrm>
            <a:off x="1600198" y="5179935"/>
            <a:ext cx="4559300" cy="105148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rPr>
              <a:t>Allow time for the participant to ask all their questions.
Be honest and transparent in your answers.</a:t>
            </a:r>
            <a:br>
              <a:rPr lang="en-US" sz="1800" dirty="0">
                <a:solidFill>
                  <a:srgbClr val="000000"/>
                </a:solidFill>
                <a:latin typeface="Bahnschrift SemiLight" panose="020B0502040204020203" pitchFamily="34" charset="0"/>
                <a:ea typeface="Century Gothic Regular" pitchFamily="34" charset="-122"/>
              </a:rPr>
            </a:br>
            <a:r>
              <a:rPr lang="en-US" sz="1800" dirty="0">
                <a:solidFill>
                  <a:srgbClr val="000000"/>
                </a:solidFill>
                <a:latin typeface="Bahnschrift SemiLight" panose="020B0502040204020203" pitchFamily="34" charset="0"/>
                <a:ea typeface="Century Gothic Regular" pitchFamily="34" charset="-122"/>
              </a:rPr>
              <a:t>
 “Do you have any questions for us?”</a:t>
            </a:r>
          </a:p>
        </p:txBody>
      </p:sp>
      <p:sp>
        <p:nvSpPr>
          <p:cNvPr id="17" name="Thanks and incentive">
            <a:extLst>
              <a:ext uri="{FF2B5EF4-FFF2-40B4-BE49-F238E27FC236}">
                <a16:creationId xmlns:a16="http://schemas.microsoft.com/office/drawing/2014/main" id="{240E22CB-0F86-CC15-BC99-147301570E6B}"/>
              </a:ext>
            </a:extLst>
          </p:cNvPr>
          <p:cNvSpPr/>
          <p:nvPr/>
        </p:nvSpPr>
        <p:spPr>
          <a:xfrm>
            <a:off x="7251700" y="4780065"/>
            <a:ext cx="39370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rPr>
              <a:t>Thanks</a:t>
            </a:r>
            <a:r>
              <a:rPr lang="en-US" sz="1500" b="1" dirty="0">
                <a:solidFill>
                  <a:srgbClr val="000000"/>
                </a:solidFill>
                <a:latin typeface="Bahnschrift"/>
                <a:ea typeface="Century Gothic Bold" pitchFamily="34" charset="-122"/>
                <a:cs typeface="Century Gothic Bold" pitchFamily="34" charset="-120"/>
              </a:rPr>
              <a:t> </a:t>
            </a:r>
            <a:r>
              <a:rPr lang="en-US" sz="2000" b="1" dirty="0">
                <a:solidFill>
                  <a:srgbClr val="000000"/>
                </a:solidFill>
                <a:latin typeface="Bahnschrift SemiLight" panose="020B0502040204020203" pitchFamily="34" charset="0"/>
                <a:ea typeface="Century Gothic Bold" pitchFamily="34" charset="-122"/>
              </a:rPr>
              <a:t>and incentive</a:t>
            </a:r>
          </a:p>
        </p:txBody>
      </p:sp>
      <p:sp>
        <p:nvSpPr>
          <p:cNvPr id="19" name="Thank the participant and offer them compensation goodies voucher">
            <a:extLst>
              <a:ext uri="{FF2B5EF4-FFF2-40B4-BE49-F238E27FC236}">
                <a16:creationId xmlns:a16="http://schemas.microsoft.com/office/drawing/2014/main" id="{F2785775-4D20-0A0F-1716-32632B17C1BF}"/>
              </a:ext>
            </a:extLst>
          </p:cNvPr>
          <p:cNvSpPr/>
          <p:nvPr/>
        </p:nvSpPr>
        <p:spPr>
          <a:xfrm>
            <a:off x="7251700" y="5231271"/>
            <a:ext cx="3879850" cy="444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rPr>
              <a:t>Thank</a:t>
            </a:r>
            <a:r>
              <a:rPr lang="en-US" sz="1100" dirty="0">
                <a:solidFill>
                  <a:srgbClr val="000000"/>
                </a:solidFill>
                <a:latin typeface="Bahnschrift"/>
                <a:ea typeface="Century Gothic Regular" pitchFamily="34" charset="-122"/>
                <a:cs typeface="Century Gothic Regular" pitchFamily="34" charset="-120"/>
              </a:rPr>
              <a:t> </a:t>
            </a:r>
            <a:r>
              <a:rPr lang="en-US" sz="1800" dirty="0">
                <a:solidFill>
                  <a:srgbClr val="000000"/>
                </a:solidFill>
                <a:latin typeface="Bahnschrift SemiLight" panose="020B0502040204020203" pitchFamily="34" charset="0"/>
                <a:ea typeface="Century Gothic Regular" pitchFamily="34" charset="-122"/>
              </a:rPr>
              <a:t>the participant and offer them compensation (goodies, voucher).</a:t>
            </a:r>
          </a:p>
        </p:txBody>
      </p:sp>
      <p:sp>
        <p:nvSpPr>
          <p:cNvPr id="25" name="This part is essential to close the test in a positive way and gather additional information">
            <a:extLst>
              <a:ext uri="{FF2B5EF4-FFF2-40B4-BE49-F238E27FC236}">
                <a16:creationId xmlns:a16="http://schemas.microsoft.com/office/drawing/2014/main" id="{C36FE6FA-252C-1AC9-80A3-A8E1CD001578}"/>
              </a:ext>
            </a:extLst>
          </p:cNvPr>
          <p:cNvSpPr/>
          <p:nvPr/>
        </p:nvSpPr>
        <p:spPr>
          <a:xfrm>
            <a:off x="1592505" y="2140644"/>
            <a:ext cx="7867650" cy="6921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99"/>
              </a:lnSpc>
              <a:spcAft>
                <a:spcPts val="950"/>
              </a:spcAft>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This part is essential to close the test in a positive way and gather additional information.</a:t>
            </a:r>
            <a:endParaRPr lang="en-US" sz="20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3020365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0D39C-28F4-0BA8-FB05-75BDE88F5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8FD96-9252-B0EE-D0C6-48F7DB40E4F3}"/>
              </a:ext>
            </a:extLst>
          </p:cNvPr>
          <p:cNvSpPr>
            <a:spLocks noGrp="1"/>
          </p:cNvSpPr>
          <p:nvPr>
            <p:ph type="title"/>
          </p:nvPr>
        </p:nvSpPr>
        <p:spPr/>
        <p:txBody>
          <a:bodyPr/>
          <a:lstStyle/>
          <a:p>
            <a:r>
              <a:rPr lang="en-US" dirty="0">
                <a:latin typeface="Bahnschrift SemiBold"/>
              </a:rPr>
              <a:t>Debriefing</a:t>
            </a:r>
          </a:p>
        </p:txBody>
      </p:sp>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2D5A0E25-4760-E5D8-2EE2-56889BB893A9}"/>
              </a:ext>
            </a:extLst>
          </p:cNvPr>
          <p:cNvSpPr/>
          <p:nvPr/>
        </p:nvSpPr>
        <p:spPr>
          <a:xfrm>
            <a:off x="635000" y="2308225"/>
            <a:ext cx="10998200" cy="363361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How much did you enjoy this App? (on a scale of 1 to 5)</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What did you like most about your experience with this App? For what?</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What did you like least about your experience with this App? For what?</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Were there any things that surprised you? Are there things you expected that you didn't find?</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How could we improve your experience on this App?</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What do you think about this way of approaching this problem?</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How much would you recommend this platform? For what? (from not at all to completely)</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Do you think this product will help you? For what?</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Do you think you can trust this product? For what?</a:t>
            </a:r>
            <a:endParaRPr lang="en-US" sz="2000" dirty="0">
              <a:solidFill>
                <a:srgbClr val="000000"/>
              </a:solidFill>
              <a:latin typeface="Bahnschrift SemiLight" panose="020B0502040204020203" pitchFamily="34" charset="0"/>
              <a:ea typeface="Satoshi Regular"/>
              <a:cs typeface="Satoshi Regular" pitchFamily="34" charset="-120"/>
            </a:endParaRPr>
          </a:p>
          <a:p>
            <a:pPr marL="285750" indent="-285750">
              <a:lnSpc>
                <a:spcPts val="2240"/>
              </a:lnSpc>
              <a:buSzPct val="100000"/>
              <a:buFont typeface="Arial"/>
              <a:buChar char="•"/>
            </a:pPr>
            <a:r>
              <a:rPr lang="en-US" sz="2000" dirty="0">
                <a:solidFill>
                  <a:srgbClr val="222222"/>
                </a:solidFill>
                <a:latin typeface="Bahnschrift SemiLight" panose="020B0502040204020203" pitchFamily="34" charset="0"/>
                <a:ea typeface="Satoshi Regular"/>
                <a:cs typeface="Satoshi Regular" pitchFamily="34" charset="-120"/>
              </a:rPr>
              <a:t>Other comments</a:t>
            </a:r>
            <a:endParaRPr lang="en-US" sz="2000" dirty="0">
              <a:latin typeface="Bahnschrift SemiLight" panose="020B0502040204020203" pitchFamily="34" charset="0"/>
              <a:ea typeface="Satoshi Regular"/>
            </a:endParaRPr>
          </a:p>
        </p:txBody>
      </p:sp>
    </p:spTree>
    <p:extLst>
      <p:ext uri="{BB962C8B-B14F-4D97-AF65-F5344CB8AC3E}">
        <p14:creationId xmlns:p14="http://schemas.microsoft.com/office/powerpoint/2010/main" val="2365948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CA7A7-5F31-F483-AC62-34CF0A1453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76D6D-C080-BA63-EAE5-006D3520E7BE}"/>
              </a:ext>
            </a:extLst>
          </p:cNvPr>
          <p:cNvSpPr>
            <a:spLocks noGrp="1"/>
          </p:cNvSpPr>
          <p:nvPr>
            <p:ph type="title"/>
          </p:nvPr>
        </p:nvSpPr>
        <p:spPr/>
        <p:txBody>
          <a:bodyPr/>
          <a:lstStyle/>
          <a:p>
            <a:r>
              <a:rPr lang="en-US" dirty="0">
                <a:latin typeface="Bahnschrift SemiBold"/>
              </a:rPr>
              <a:t>Dry Run</a:t>
            </a:r>
          </a:p>
        </p:txBody>
      </p:sp>
      <p:sp>
        <p:nvSpPr>
          <p:cNvPr id="7" name="Teamwork">
            <a:extLst>
              <a:ext uri="{FF2B5EF4-FFF2-40B4-BE49-F238E27FC236}">
                <a16:creationId xmlns:a16="http://schemas.microsoft.com/office/drawing/2014/main" id="{719F1F35-D4AB-BEAC-B3C8-3CBB8ADC029B}"/>
              </a:ext>
            </a:extLst>
          </p:cNvPr>
          <p:cNvSpPr/>
          <p:nvPr/>
        </p:nvSpPr>
        <p:spPr>
          <a:xfrm>
            <a:off x="1593850" y="3367928"/>
            <a:ext cx="36576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rPr>
              <a:t>Teamwork</a:t>
            </a:r>
          </a:p>
        </p:txBody>
      </p:sp>
      <p:sp>
        <p:nvSpPr>
          <p:cNvPr id="10" name="Try your test protocol on a colleague who is not involved in the project">
            <a:extLst>
              <a:ext uri="{FF2B5EF4-FFF2-40B4-BE49-F238E27FC236}">
                <a16:creationId xmlns:a16="http://schemas.microsoft.com/office/drawing/2014/main" id="{31910B1C-E7D6-2AC5-FD1E-F602D98A9457}"/>
              </a:ext>
            </a:extLst>
          </p:cNvPr>
          <p:cNvSpPr/>
          <p:nvPr/>
        </p:nvSpPr>
        <p:spPr>
          <a:xfrm>
            <a:off x="1593850" y="3704835"/>
            <a:ext cx="3397250" cy="5905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cs typeface="Century Gothic Regular" pitchFamily="34" charset="-120"/>
              </a:rPr>
              <a:t>Try your test protocol on a colleague who is not involved in the project.</a:t>
            </a:r>
            <a:endParaRPr lang="en-US" sz="1800" dirty="0">
              <a:solidFill>
                <a:srgbClr val="000000"/>
              </a:solidFill>
              <a:latin typeface="Bahnschrift SemiLight" panose="020B0502040204020203" pitchFamily="34" charset="0"/>
            </a:endParaRPr>
          </a:p>
        </p:txBody>
      </p:sp>
      <p:sp>
        <p:nvSpPr>
          <p:cNvPr id="13" name="Estimate the time needed">
            <a:extLst>
              <a:ext uri="{FF2B5EF4-FFF2-40B4-BE49-F238E27FC236}">
                <a16:creationId xmlns:a16="http://schemas.microsoft.com/office/drawing/2014/main" id="{74D16B1A-F14F-7FA2-D60C-9C830881BBF4}"/>
              </a:ext>
            </a:extLst>
          </p:cNvPr>
          <p:cNvSpPr/>
          <p:nvPr/>
        </p:nvSpPr>
        <p:spPr>
          <a:xfrm>
            <a:off x="1592505" y="4658107"/>
            <a:ext cx="456565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650"/>
              </a:lnSpc>
            </a:pPr>
            <a:r>
              <a:rPr lang="en-US" sz="2000" b="1" dirty="0">
                <a:solidFill>
                  <a:srgbClr val="000000"/>
                </a:solidFill>
                <a:latin typeface="Bahnschrift SemiLight" panose="020B0502040204020203" pitchFamily="34" charset="0"/>
                <a:ea typeface="Century Gothic Bold" pitchFamily="34" charset="-122"/>
              </a:rPr>
              <a:t>Estimate the time needed</a:t>
            </a:r>
          </a:p>
        </p:txBody>
      </p:sp>
      <p:sp>
        <p:nvSpPr>
          <p:cNvPr id="16" name="Make sure the time allowed is sufficient Otherwise make choices based on the topics you have prioritized">
            <a:extLst>
              <a:ext uri="{FF2B5EF4-FFF2-40B4-BE49-F238E27FC236}">
                <a16:creationId xmlns:a16="http://schemas.microsoft.com/office/drawing/2014/main" id="{6002C73A-23FC-FE25-4FAE-D78916B30452}"/>
              </a:ext>
            </a:extLst>
          </p:cNvPr>
          <p:cNvSpPr/>
          <p:nvPr/>
        </p:nvSpPr>
        <p:spPr>
          <a:xfrm>
            <a:off x="1593850" y="5065042"/>
            <a:ext cx="4559300" cy="5905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rPr>
              <a:t>Make sure the time allowed is sufficient. 
Otherwise, make choices based on the topics you have prioritized.</a:t>
            </a:r>
          </a:p>
        </p:txBody>
      </p:sp>
      <p:sp>
        <p:nvSpPr>
          <p:cNvPr id="20" name="Hardware check">
            <a:extLst>
              <a:ext uri="{FF2B5EF4-FFF2-40B4-BE49-F238E27FC236}">
                <a16:creationId xmlns:a16="http://schemas.microsoft.com/office/drawing/2014/main" id="{6F27A00C-81C9-B512-299B-5A09970F6AE4}"/>
              </a:ext>
            </a:extLst>
          </p:cNvPr>
          <p:cNvSpPr/>
          <p:nvPr/>
        </p:nvSpPr>
        <p:spPr>
          <a:xfrm>
            <a:off x="7315200" y="4658107"/>
            <a:ext cx="39370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rPr>
              <a:t>Hardware</a:t>
            </a:r>
            <a:r>
              <a:rPr lang="en-US" sz="1500" b="1" dirty="0">
                <a:solidFill>
                  <a:srgbClr val="000000"/>
                </a:solidFill>
                <a:latin typeface="Bahnschrift"/>
                <a:ea typeface="Century Gothic Bold" pitchFamily="34" charset="-122"/>
                <a:cs typeface="Century Gothic Bold" pitchFamily="34" charset="-120"/>
              </a:rPr>
              <a:t> </a:t>
            </a:r>
            <a:r>
              <a:rPr lang="en-US" sz="2000" b="1" dirty="0">
                <a:solidFill>
                  <a:srgbClr val="000000"/>
                </a:solidFill>
                <a:latin typeface="Bahnschrift SemiLight" panose="020B0502040204020203" pitchFamily="34" charset="0"/>
                <a:ea typeface="Century Gothic Bold" pitchFamily="34" charset="-122"/>
              </a:rPr>
              <a:t>check</a:t>
            </a:r>
          </a:p>
        </p:txBody>
      </p:sp>
      <p:sp>
        <p:nvSpPr>
          <p:cNvPr id="24" name="Make sure that the necessary equipment is working properly computer printer as well as the route to be tested">
            <a:extLst>
              <a:ext uri="{FF2B5EF4-FFF2-40B4-BE49-F238E27FC236}">
                <a16:creationId xmlns:a16="http://schemas.microsoft.com/office/drawing/2014/main" id="{5C549B7F-1753-CA24-D936-C28557A14886}"/>
              </a:ext>
            </a:extLst>
          </p:cNvPr>
          <p:cNvSpPr/>
          <p:nvPr/>
        </p:nvSpPr>
        <p:spPr>
          <a:xfrm>
            <a:off x="7315200" y="4995013"/>
            <a:ext cx="3879850" cy="603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540"/>
              </a:lnSpc>
            </a:pPr>
            <a:r>
              <a:rPr lang="en-US" sz="1800" dirty="0">
                <a:solidFill>
                  <a:srgbClr val="000000"/>
                </a:solidFill>
                <a:latin typeface="Bahnschrift SemiLight" panose="020B0502040204020203" pitchFamily="34" charset="0"/>
                <a:ea typeface="Century Gothic Regular" pitchFamily="34" charset="-122"/>
              </a:rPr>
              <a:t>Make sure that the necessary equipment is working properly: computer, printer, as well as the route to be tested. </a:t>
            </a:r>
          </a:p>
        </p:txBody>
      </p:sp>
      <p:sp>
        <p:nvSpPr>
          <p:cNvPr id="27" name="Proofreading">
            <a:extLst>
              <a:ext uri="{FF2B5EF4-FFF2-40B4-BE49-F238E27FC236}">
                <a16:creationId xmlns:a16="http://schemas.microsoft.com/office/drawing/2014/main" id="{2A986691-B231-E231-4625-8FC70AF379AB}"/>
              </a:ext>
            </a:extLst>
          </p:cNvPr>
          <p:cNvSpPr/>
          <p:nvPr/>
        </p:nvSpPr>
        <p:spPr>
          <a:xfrm>
            <a:off x="7258050" y="3364575"/>
            <a:ext cx="3937000" cy="228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50"/>
              </a:lnSpc>
              <a:buNone/>
            </a:pPr>
            <a:r>
              <a:rPr lang="en-US" sz="2000" b="1" dirty="0">
                <a:solidFill>
                  <a:srgbClr val="000000"/>
                </a:solidFill>
                <a:latin typeface="Bahnschrift SemiLight" panose="020B0502040204020203" pitchFamily="34" charset="0"/>
                <a:ea typeface="Century Gothic Bold" pitchFamily="34" charset="-122"/>
              </a:rPr>
              <a:t>Proofreading</a:t>
            </a:r>
          </a:p>
        </p:txBody>
      </p:sp>
      <p:sp>
        <p:nvSpPr>
          <p:cNvPr id="29" name="Check whether the scenarios tasks and questions are clear and understandable">
            <a:extLst>
              <a:ext uri="{FF2B5EF4-FFF2-40B4-BE49-F238E27FC236}">
                <a16:creationId xmlns:a16="http://schemas.microsoft.com/office/drawing/2014/main" id="{8BC6BC15-10B0-38F2-B9A5-CF346524527E}"/>
              </a:ext>
            </a:extLst>
          </p:cNvPr>
          <p:cNvSpPr/>
          <p:nvPr/>
        </p:nvSpPr>
        <p:spPr>
          <a:xfrm>
            <a:off x="7258050" y="3701481"/>
            <a:ext cx="3879850" cy="8953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540"/>
              </a:lnSpc>
              <a:buNone/>
            </a:pPr>
            <a:r>
              <a:rPr lang="en-US" sz="1800" dirty="0">
                <a:solidFill>
                  <a:srgbClr val="000000"/>
                </a:solidFill>
                <a:latin typeface="Bahnschrift SemiLight" panose="020B0502040204020203" pitchFamily="34" charset="0"/>
                <a:ea typeface="Century Gothic Regular" pitchFamily="34" charset="-122"/>
              </a:rPr>
              <a:t>Check whether the scenarios, tasks and questions are clear and understandable</a:t>
            </a:r>
            <a:r>
              <a:rPr lang="en-US" sz="1100" dirty="0">
                <a:solidFill>
                  <a:srgbClr val="000000"/>
                </a:solidFill>
                <a:latin typeface="Bahnschrift"/>
                <a:ea typeface="Century Gothic Regular" pitchFamily="34" charset="-122"/>
                <a:cs typeface="Century Gothic Regular" pitchFamily="34" charset="-120"/>
              </a:rPr>
              <a:t>.</a:t>
            </a:r>
            <a:endParaRPr lang="en-US" sz="1100" dirty="0">
              <a:solidFill>
                <a:srgbClr val="000000"/>
              </a:solidFill>
              <a:latin typeface="Bahnschrift"/>
            </a:endParaRPr>
          </a:p>
        </p:txBody>
      </p:sp>
      <p:sp>
        <p:nvSpPr>
          <p:cNvPr id="31" name="A dress rehearsal before the big day allows us to refine the protocol and ensure that everything will go as planned">
            <a:extLst>
              <a:ext uri="{FF2B5EF4-FFF2-40B4-BE49-F238E27FC236}">
                <a16:creationId xmlns:a16="http://schemas.microsoft.com/office/drawing/2014/main" id="{CA58850F-53DB-B727-0F4F-6E99704EFA28}"/>
              </a:ext>
            </a:extLst>
          </p:cNvPr>
          <p:cNvSpPr/>
          <p:nvPr/>
        </p:nvSpPr>
        <p:spPr>
          <a:xfrm>
            <a:off x="1592505" y="2207879"/>
            <a:ext cx="7867650" cy="714562"/>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99"/>
              </a:lnSpc>
              <a:spcAft>
                <a:spcPts val="950"/>
              </a:spcAft>
              <a:buNone/>
            </a:pPr>
            <a:r>
              <a:rPr lang="en-US" sz="2000" b="1" dirty="0">
                <a:solidFill>
                  <a:srgbClr val="000000"/>
                </a:solidFill>
                <a:latin typeface="Bahnschrift SemiLight" panose="020B0502040204020203" pitchFamily="34" charset="0"/>
                <a:ea typeface="Century Gothic Bold" pitchFamily="34" charset="-122"/>
                <a:cs typeface="Century Gothic Bold" pitchFamily="34" charset="-120"/>
              </a:rPr>
              <a:t>A dress rehearsal before the big day allows us to refine the protocol and ensure that everything will go as planned.</a:t>
            </a:r>
            <a:endParaRPr lang="en-US" sz="20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3826625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6C42A-68E7-290F-F95A-A6E10EC4ED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56DC01F-42D9-0FC1-BAC5-18E9B740C402}"/>
              </a:ext>
            </a:extLst>
          </p:cNvPr>
          <p:cNvSpPr>
            <a:spLocks noGrp="1"/>
          </p:cNvSpPr>
          <p:nvPr>
            <p:ph type="title"/>
          </p:nvPr>
        </p:nvSpPr>
        <p:spPr/>
        <p:txBody>
          <a:bodyPr/>
          <a:lstStyle/>
          <a:p>
            <a:r>
              <a:rPr lang="fr-FR" err="1">
                <a:latin typeface="Bahnschrift SemiBold"/>
              </a:rPr>
              <a:t>Exercise</a:t>
            </a:r>
            <a:endParaRPr lang="fr-FR" err="1"/>
          </a:p>
        </p:txBody>
      </p:sp>
      <p:sp>
        <p:nvSpPr>
          <p:cNvPr id="8" name="Titre">
            <a:extLst>
              <a:ext uri="{FF2B5EF4-FFF2-40B4-BE49-F238E27FC236}">
                <a16:creationId xmlns:a16="http://schemas.microsoft.com/office/drawing/2014/main" id="{83AAA1A6-679B-B233-D1B7-86147F5F24E9}"/>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a:ea typeface="Satoshi Bold"/>
                <a:cs typeface="Satoshi Bold" pitchFamily="34" charset="-120"/>
              </a:rPr>
              <a:t>Exercise time</a:t>
            </a:r>
            <a:endParaRPr lang="en-US" sz="3200" dirty="0">
              <a:latin typeface="Bahnschrift SemiLight"/>
              <a:ea typeface="Satoshi Bold"/>
            </a:endParaRPr>
          </a:p>
        </p:txBody>
      </p:sp>
      <p:sp>
        <p:nvSpPr>
          <p:cNvPr id="10"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5D6C803E-24B2-39D4-6809-63A1B463F5A5}"/>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40"/>
              </a:lnSpc>
            </a:pPr>
            <a:r>
              <a:rPr lang="en-US" sz="1600" dirty="0">
                <a:solidFill>
                  <a:srgbClr val="222222"/>
                </a:solidFill>
                <a:latin typeface="Bahnschrift SemiLight" panose="020B0502040204020203" pitchFamily="34" charset="0"/>
                <a:ea typeface="+mn-lt"/>
                <a:cs typeface="+mn-lt"/>
              </a:rPr>
              <a:t>Write scenarios, tasks and procedures.</a:t>
            </a:r>
            <a:br>
              <a:rPr lang="en-US" sz="1600" dirty="0">
                <a:solidFill>
                  <a:srgbClr val="222222"/>
                </a:solidFill>
                <a:latin typeface="Bahnschrift SemiLight" panose="020B0502040204020203" pitchFamily="34" charset="0"/>
                <a:ea typeface="+mn-lt"/>
                <a:cs typeface="+mn-lt"/>
              </a:rPr>
            </a:br>
            <a:r>
              <a:rPr lang="en-US" sz="1600" dirty="0">
                <a:solidFill>
                  <a:srgbClr val="222222"/>
                </a:solidFill>
                <a:latin typeface="Bahnschrift SemiLight" panose="020B0502040204020203" pitchFamily="34" charset="0"/>
                <a:ea typeface="Calibri"/>
                <a:cs typeface="Calibri"/>
              </a:rPr>
              <a:t>Your plan should be complete now</a:t>
            </a:r>
          </a:p>
          <a:p>
            <a:pPr>
              <a:lnSpc>
                <a:spcPts val="2240"/>
              </a:lnSpc>
            </a:pPr>
            <a:endParaRPr lang="en-US" sz="1600" dirty="0">
              <a:solidFill>
                <a:srgbClr val="222222"/>
              </a:solidFill>
              <a:ea typeface="Calibri"/>
              <a:cs typeface="Calibri"/>
            </a:endParaRPr>
          </a:p>
          <a:p>
            <a:pPr>
              <a:lnSpc>
                <a:spcPts val="2240"/>
              </a:lnSpc>
            </a:pPr>
            <a:r>
              <a:rPr lang="en-US" sz="1600" dirty="0">
                <a:solidFill>
                  <a:srgbClr val="222222"/>
                </a:solidFill>
                <a:latin typeface="Bahnschrift SemiLight" panose="020B0502040204020203" pitchFamily="34" charset="0"/>
                <a:ea typeface="Calibri"/>
                <a:cs typeface="Calibri"/>
              </a:rPr>
              <a:t>Additional resources : </a:t>
            </a:r>
            <a:r>
              <a:rPr lang="en-US" sz="1600" dirty="0">
                <a:solidFill>
                  <a:srgbClr val="222222"/>
                </a:solidFill>
                <a:ea typeface="+mn-lt"/>
                <a:cs typeface="+mn-lt"/>
                <a:hlinkClick r:id="rId3"/>
              </a:rPr>
              <a:t>https://digital.gov/resources/digitalgov-user-experience-resources/digitalgov-user-experience-program-usability-starter-kit/</a:t>
            </a:r>
            <a:r>
              <a:rPr lang="en-US" sz="1600" dirty="0">
                <a:solidFill>
                  <a:srgbClr val="222222"/>
                </a:solidFill>
                <a:ea typeface="+mn-lt"/>
                <a:cs typeface="+mn-lt"/>
              </a:rPr>
              <a:t> </a:t>
            </a:r>
            <a:endParaRPr lang="en-US" sz="1600" dirty="0">
              <a:solidFill>
                <a:srgbClr val="222222"/>
              </a:solidFill>
              <a:ea typeface="Calibri"/>
              <a:cs typeface="Calibri"/>
            </a:endParaRPr>
          </a:p>
        </p:txBody>
      </p:sp>
      <p:pic>
        <p:nvPicPr>
          <p:cNvPr id="4" name="Image 3" descr="Une image contenant texte, capture d’écran, diagramme, Police&#10;&#10;Le contenu généré par l’IA peut être incorrect.">
            <a:extLst>
              <a:ext uri="{FF2B5EF4-FFF2-40B4-BE49-F238E27FC236}">
                <a16:creationId xmlns:a16="http://schemas.microsoft.com/office/drawing/2014/main" id="{733E70D1-9B93-7F9B-C986-BD0E1E3029AE}"/>
              </a:ext>
            </a:extLst>
          </p:cNvPr>
          <p:cNvPicPr>
            <a:picLocks noChangeAspect="1"/>
          </p:cNvPicPr>
          <p:nvPr/>
        </p:nvPicPr>
        <p:blipFill>
          <a:blip r:embed="rId4"/>
          <a:srcRect t="8586" r="-60"/>
          <a:stretch/>
        </p:blipFill>
        <p:spPr>
          <a:xfrm>
            <a:off x="5275567" y="2781422"/>
            <a:ext cx="6078073" cy="3873238"/>
          </a:xfrm>
          <a:prstGeom prst="rect">
            <a:avLst/>
          </a:prstGeom>
        </p:spPr>
      </p:pic>
      <p:sp>
        <p:nvSpPr>
          <p:cNvPr id="3" name="ZoneTexte 2">
            <a:extLst>
              <a:ext uri="{FF2B5EF4-FFF2-40B4-BE49-F238E27FC236}">
                <a16:creationId xmlns:a16="http://schemas.microsoft.com/office/drawing/2014/main" id="{3480E620-9C63-15FA-4C73-D09E1E808AFF}"/>
              </a:ext>
            </a:extLst>
          </p:cNvPr>
          <p:cNvSpPr txBox="1"/>
          <p:nvPr/>
        </p:nvSpPr>
        <p:spPr>
          <a:xfrm>
            <a:off x="10159583" y="64907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dirty="0">
                <a:latin typeface="Bahnschrift"/>
                <a:ea typeface="Calibri"/>
                <a:cs typeface="Calibri"/>
              </a:rPr>
              <a:t>Medium</a:t>
            </a:r>
            <a:endParaRPr lang="fr-FR" dirty="0">
              <a:latin typeface="Bahnschrift"/>
            </a:endParaRPr>
          </a:p>
        </p:txBody>
      </p:sp>
    </p:spTree>
    <p:extLst>
      <p:ext uri="{BB962C8B-B14F-4D97-AF65-F5344CB8AC3E}">
        <p14:creationId xmlns:p14="http://schemas.microsoft.com/office/powerpoint/2010/main" val="91486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12E72-5D67-1513-A822-1C9B2852AAD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AA2F8AA5-D088-E788-B912-02E099CC56D4}"/>
              </a:ext>
            </a:extLst>
          </p:cNvPr>
          <p:cNvSpPr>
            <a:spLocks noGrp="1"/>
          </p:cNvSpPr>
          <p:nvPr>
            <p:ph type="ctrTitle"/>
          </p:nvPr>
        </p:nvSpPr>
        <p:spPr/>
        <p:txBody>
          <a:bodyPr/>
          <a:lstStyle/>
          <a:p>
            <a:r>
              <a:rPr lang="fr-FR" dirty="0">
                <a:latin typeface="Bahnschrift"/>
              </a:rPr>
              <a:t>3. </a:t>
            </a:r>
            <a:r>
              <a:rPr lang="fr-FR" dirty="0" err="1">
                <a:latin typeface="Bahnschrift"/>
              </a:rPr>
              <a:t>Analyze</a:t>
            </a:r>
          </a:p>
        </p:txBody>
      </p:sp>
      <p:sp>
        <p:nvSpPr>
          <p:cNvPr id="11" name="Slide Number Placeholder 3">
            <a:extLst>
              <a:ext uri="{FF2B5EF4-FFF2-40B4-BE49-F238E27FC236}">
                <a16:creationId xmlns:a16="http://schemas.microsoft.com/office/drawing/2014/main" id="{FCAAF982-EF00-342B-05C1-650746F3F682}"/>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506DBC7B-FCD3-DEA1-372F-E8CC0A1D32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2143750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284EC-E89D-4271-3ED9-6282D8CDE5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AD2E90-1D46-BB1A-420F-1E0F9EADCAE6}"/>
              </a:ext>
            </a:extLst>
          </p:cNvPr>
          <p:cNvSpPr>
            <a:spLocks noGrp="1"/>
          </p:cNvSpPr>
          <p:nvPr>
            <p:ph type="title"/>
          </p:nvPr>
        </p:nvSpPr>
        <p:spPr/>
        <p:txBody>
          <a:bodyPr/>
          <a:lstStyle/>
          <a:p>
            <a:r>
              <a:rPr lang="en-US">
                <a:latin typeface="Bahnschrift SemiBold"/>
              </a:rPr>
              <a:t>Taking effective notes</a:t>
            </a:r>
            <a:endParaRPr lang="fr-FR"/>
          </a:p>
        </p:txBody>
      </p:sp>
      <p:sp>
        <p:nvSpPr>
          <p:cNvPr id="7" name="Titre">
            <a:extLst>
              <a:ext uri="{FF2B5EF4-FFF2-40B4-BE49-F238E27FC236}">
                <a16:creationId xmlns:a16="http://schemas.microsoft.com/office/drawing/2014/main" id="{E6574E1C-82AD-FC2D-D192-173BD1DBFD50}"/>
              </a:ext>
            </a:extLst>
          </p:cNvPr>
          <p:cNvSpPr/>
          <p:nvPr/>
        </p:nvSpPr>
        <p:spPr>
          <a:xfrm>
            <a:off x="511735" y="297497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Segment</a:t>
            </a:r>
            <a:endParaRPr lang="en-US" sz="2000" dirty="0">
              <a:solidFill>
                <a:srgbClr val="000000"/>
              </a:solidFill>
              <a:latin typeface="Bahnschrift SemiLight" panose="020B0502040204020203" pitchFamily="34" charset="0"/>
            </a:endParaRPr>
          </a:p>
        </p:txBody>
      </p:sp>
      <p:sp>
        <p:nvSpPr>
          <p:cNvPr id="10" name="Paragraphe">
            <a:extLst>
              <a:ext uri="{FF2B5EF4-FFF2-40B4-BE49-F238E27FC236}">
                <a16:creationId xmlns:a16="http://schemas.microsoft.com/office/drawing/2014/main" id="{A5F72A1F-8F3A-3551-6F56-C6F2FC76FDE2}"/>
              </a:ext>
            </a:extLst>
          </p:cNvPr>
          <p:cNvSpPr/>
          <p:nvPr/>
        </p:nvSpPr>
        <p:spPr>
          <a:xfrm>
            <a:off x="511735" y="3394076"/>
            <a:ext cx="3441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Using themes (needs interviews)</a:t>
            </a:r>
            <a:endParaRPr lang="en-US" sz="1600" dirty="0">
              <a:solidFill>
                <a:srgbClr val="000000"/>
              </a:solidFill>
              <a:latin typeface="Bahnschrift SemiLight" panose="020B0502040204020203" pitchFamily="34" charset="0"/>
            </a:endParaRPr>
          </a:p>
        </p:txBody>
      </p:sp>
      <p:sp>
        <p:nvSpPr>
          <p:cNvPr id="16" name="Titre">
            <a:extLst>
              <a:ext uri="{FF2B5EF4-FFF2-40B4-BE49-F238E27FC236}">
                <a16:creationId xmlns:a16="http://schemas.microsoft.com/office/drawing/2014/main" id="{79C03F5F-0325-F1E5-9315-BE4C02749DE2}"/>
              </a:ext>
            </a:extLst>
          </p:cNvPr>
          <p:cNvSpPr/>
          <p:nvPr/>
        </p:nvSpPr>
        <p:spPr>
          <a:xfrm>
            <a:off x="4381500" y="297497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Use codes</a:t>
            </a:r>
            <a:endParaRPr lang="en-US" sz="2000" dirty="0">
              <a:solidFill>
                <a:srgbClr val="000000"/>
              </a:solidFill>
              <a:latin typeface="Bahnschrift SemiLight" panose="020B0502040204020203" pitchFamily="34" charset="0"/>
            </a:endParaRPr>
          </a:p>
        </p:txBody>
      </p:sp>
      <p:sp>
        <p:nvSpPr>
          <p:cNvPr id="20" name="Paragraphe">
            <a:extLst>
              <a:ext uri="{FF2B5EF4-FFF2-40B4-BE49-F238E27FC236}">
                <a16:creationId xmlns:a16="http://schemas.microsoft.com/office/drawing/2014/main" id="{504B979E-C4E8-5DFF-14BD-086D24C4D9A3}"/>
              </a:ext>
            </a:extLst>
          </p:cNvPr>
          <p:cNvSpPr/>
          <p:nvPr/>
        </p:nvSpPr>
        <p:spPr>
          <a:xfrm>
            <a:off x="4381500" y="3394076"/>
            <a:ext cx="34417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Quote to remember, problems, solutions, expectations, tasks, behaviors, …</a:t>
            </a:r>
            <a:endParaRPr lang="en-US" sz="1600" dirty="0">
              <a:solidFill>
                <a:srgbClr val="000000"/>
              </a:solidFill>
              <a:latin typeface="Bahnschrift SemiLight" panose="020B0502040204020203" pitchFamily="34" charset="0"/>
            </a:endParaRPr>
          </a:p>
        </p:txBody>
      </p:sp>
      <p:sp>
        <p:nvSpPr>
          <p:cNvPr id="27" name="Titre">
            <a:extLst>
              <a:ext uri="{FF2B5EF4-FFF2-40B4-BE49-F238E27FC236}">
                <a16:creationId xmlns:a16="http://schemas.microsoft.com/office/drawing/2014/main" id="{DEFD4FA2-6F27-3CBC-7A71-B14D36B475AF}"/>
              </a:ext>
            </a:extLst>
          </p:cNvPr>
          <p:cNvSpPr/>
          <p:nvPr/>
        </p:nvSpPr>
        <p:spPr>
          <a:xfrm>
            <a:off x="8128000" y="2974975"/>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New hypotheses</a:t>
            </a:r>
            <a:endParaRPr lang="en-US" sz="2000" dirty="0">
              <a:solidFill>
                <a:srgbClr val="000000"/>
              </a:solidFill>
              <a:latin typeface="Bahnschrift SemiLight" panose="020B0502040204020203" pitchFamily="34" charset="0"/>
            </a:endParaRPr>
          </a:p>
        </p:txBody>
      </p:sp>
      <p:sp>
        <p:nvSpPr>
          <p:cNvPr id="29" name="Paragraphe">
            <a:extLst>
              <a:ext uri="{FF2B5EF4-FFF2-40B4-BE49-F238E27FC236}">
                <a16:creationId xmlns:a16="http://schemas.microsoft.com/office/drawing/2014/main" id="{A97C0F59-6394-F811-7BBD-4675AB95E695}"/>
              </a:ext>
            </a:extLst>
          </p:cNvPr>
          <p:cNvSpPr/>
          <p:nvPr/>
        </p:nvSpPr>
        <p:spPr>
          <a:xfrm>
            <a:off x="8128000" y="3394075"/>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Identify new questions or hypotheses for the next participant to test.</a:t>
            </a:r>
            <a:endParaRPr lang="en-US" sz="16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20949966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CFDDE-E4F3-AD99-51AA-EAE6C392D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89FB6-B794-BE76-DADD-622F0AEBA0BD}"/>
              </a:ext>
            </a:extLst>
          </p:cNvPr>
          <p:cNvSpPr>
            <a:spLocks noGrp="1"/>
          </p:cNvSpPr>
          <p:nvPr>
            <p:ph type="title"/>
          </p:nvPr>
        </p:nvSpPr>
        <p:spPr/>
        <p:txBody>
          <a:bodyPr/>
          <a:lstStyle/>
          <a:p>
            <a:r>
              <a:rPr lang="en-US" dirty="0">
                <a:latin typeface="Bahnschrift SemiBold"/>
              </a:rPr>
              <a:t>Using a tool like </a:t>
            </a:r>
            <a:r>
              <a:rPr lang="en-US" dirty="0" err="1">
                <a:latin typeface="Bahnschrift SemiBold"/>
              </a:rPr>
              <a:t>Airtable</a:t>
            </a:r>
            <a:r>
              <a:rPr lang="en-US" dirty="0">
                <a:latin typeface="Bahnschrift SemiBold"/>
              </a:rPr>
              <a:t>...</a:t>
            </a:r>
          </a:p>
        </p:txBody>
      </p:sp>
      <p:pic>
        <p:nvPicPr>
          <p:cNvPr id="5" name="image 83" descr="preencoded.png">
            <a:extLst>
              <a:ext uri="{FF2B5EF4-FFF2-40B4-BE49-F238E27FC236}">
                <a16:creationId xmlns:a16="http://schemas.microsoft.com/office/drawing/2014/main" id="{5244DEE2-CEDA-5687-0127-8CD0D7685CEB}"/>
              </a:ext>
            </a:extLst>
          </p:cNvPr>
          <p:cNvPicPr>
            <a:picLocks noChangeAspect="1"/>
          </p:cNvPicPr>
          <p:nvPr/>
        </p:nvPicPr>
        <p:blipFill>
          <a:blip r:embed="rId3"/>
          <a:srcRect/>
          <a:stretch/>
        </p:blipFill>
        <p:spPr>
          <a:xfrm>
            <a:off x="1874370" y="1849344"/>
            <a:ext cx="8430186" cy="4623921"/>
          </a:xfrm>
          <a:prstGeom prst="rect">
            <a:avLst/>
          </a:prstGeom>
        </p:spPr>
      </p:pic>
      <p:pic>
        <p:nvPicPr>
          <p:cNvPr id="3" name="Picture 2">
            <a:extLst>
              <a:ext uri="{FF2B5EF4-FFF2-40B4-BE49-F238E27FC236}">
                <a16:creationId xmlns:a16="http://schemas.microsoft.com/office/drawing/2014/main" id="{C079AC12-C272-76B9-573A-79185E8FAA9F}"/>
              </a:ext>
            </a:extLst>
          </p:cNvPr>
          <p:cNvPicPr>
            <a:picLocks noChangeAspect="1"/>
          </p:cNvPicPr>
          <p:nvPr/>
        </p:nvPicPr>
        <p:blipFill>
          <a:blip r:embed="rId4"/>
          <a:srcRect l="-4728" t="73592" r="34433" b="-5146"/>
          <a:stretch>
            <a:fillRect/>
          </a:stretch>
        </p:blipFill>
        <p:spPr>
          <a:xfrm>
            <a:off x="9491241" y="6473265"/>
            <a:ext cx="913435" cy="283083"/>
          </a:xfrm>
          <a:prstGeom prst="rect">
            <a:avLst/>
          </a:prstGeom>
        </p:spPr>
      </p:pic>
    </p:spTree>
    <p:extLst>
      <p:ext uri="{BB962C8B-B14F-4D97-AF65-F5344CB8AC3E}">
        <p14:creationId xmlns:p14="http://schemas.microsoft.com/office/powerpoint/2010/main" val="1639116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268C6-823E-590E-10B9-F3D749FA7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8A5D6-1EB6-CD29-B9BC-625B6BEDE56A}"/>
              </a:ext>
            </a:extLst>
          </p:cNvPr>
          <p:cNvSpPr>
            <a:spLocks noGrp="1"/>
          </p:cNvSpPr>
          <p:nvPr>
            <p:ph type="title"/>
          </p:nvPr>
        </p:nvSpPr>
        <p:spPr/>
        <p:txBody>
          <a:bodyPr/>
          <a:lstStyle/>
          <a:p>
            <a:r>
              <a:rPr lang="en-US" dirty="0">
                <a:latin typeface="Bahnschrift SemiBold"/>
              </a:rPr>
              <a:t>or just Excel. </a:t>
            </a:r>
            <a:endParaRPr lang="fr-FR" dirty="0"/>
          </a:p>
        </p:txBody>
      </p:sp>
      <p:pic>
        <p:nvPicPr>
          <p:cNvPr id="3" name="Image 2" descr="Datalogger screenshots">
            <a:extLst>
              <a:ext uri="{FF2B5EF4-FFF2-40B4-BE49-F238E27FC236}">
                <a16:creationId xmlns:a16="http://schemas.microsoft.com/office/drawing/2014/main" id="{3B629557-47B0-E1C1-8963-F93C08FC8DCE}"/>
              </a:ext>
            </a:extLst>
          </p:cNvPr>
          <p:cNvPicPr>
            <a:picLocks noChangeAspect="1"/>
          </p:cNvPicPr>
          <p:nvPr/>
        </p:nvPicPr>
        <p:blipFill>
          <a:blip r:embed="rId3"/>
          <a:stretch>
            <a:fillRect/>
          </a:stretch>
        </p:blipFill>
        <p:spPr>
          <a:xfrm>
            <a:off x="6810278" y="1715013"/>
            <a:ext cx="4544290" cy="4579952"/>
          </a:xfrm>
          <a:prstGeom prst="rect">
            <a:avLst/>
          </a:prstGeom>
        </p:spPr>
      </p:pic>
      <p:sp>
        <p:nvSpPr>
          <p:cNvPr id="4" name="ZoneTexte 3">
            <a:extLst>
              <a:ext uri="{FF2B5EF4-FFF2-40B4-BE49-F238E27FC236}">
                <a16:creationId xmlns:a16="http://schemas.microsoft.com/office/drawing/2014/main" id="{40EF6FA9-3403-F355-EFB0-A9AD1378056B}"/>
              </a:ext>
            </a:extLst>
          </p:cNvPr>
          <p:cNvSpPr txBox="1"/>
          <p:nvPr/>
        </p:nvSpPr>
        <p:spPr>
          <a:xfrm>
            <a:off x="8730303" y="6319290"/>
            <a:ext cx="29369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hlinkClick r:id="rId4"/>
              </a:rPr>
              <a:t>https://www.userfocus.co.uk</a:t>
            </a:r>
            <a:endParaRPr lang="fr-FR" dirty="0">
              <a:latin typeface="Bahnschrift"/>
            </a:endParaRPr>
          </a:p>
        </p:txBody>
      </p:sp>
      <p:sp>
        <p:nvSpPr>
          <p:cNvPr id="7" name="ZoneTexte 6">
            <a:extLst>
              <a:ext uri="{FF2B5EF4-FFF2-40B4-BE49-F238E27FC236}">
                <a16:creationId xmlns:a16="http://schemas.microsoft.com/office/drawing/2014/main" id="{C930051F-8EC6-71B2-F6D8-3E7BBDCF0BA6}"/>
              </a:ext>
            </a:extLst>
          </p:cNvPr>
          <p:cNvSpPr txBox="1"/>
          <p:nvPr/>
        </p:nvSpPr>
        <p:spPr>
          <a:xfrm>
            <a:off x="388838" y="1925622"/>
            <a:ext cx="351674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hlinkClick r:id="rId4"/>
              </a:rPr>
              <a:t>https://www.userfocus.co.uk/resources/datalogger.html</a:t>
            </a:r>
            <a:r>
              <a:rPr lang="fr-FR" dirty="0">
                <a:ea typeface="+mn-lt"/>
                <a:cs typeface="+mn-lt"/>
              </a:rPr>
              <a:t> </a:t>
            </a:r>
          </a:p>
          <a:p>
            <a:endParaRPr lang="fr-FR" dirty="0">
              <a:ea typeface="+mn-lt"/>
              <a:cs typeface="+mn-lt"/>
            </a:endParaRPr>
          </a:p>
          <a:p>
            <a:r>
              <a:rPr lang="fr-FR" dirty="0">
                <a:ea typeface="+mn-lt"/>
                <a:cs typeface="+mn-lt"/>
                <a:hlinkClick r:id="rId5"/>
              </a:rPr>
              <a:t>https://digital.gov/resources/digitalgov-user-experience-resources/digitalgov-user-experience-program-usability-starter-kit/</a:t>
            </a:r>
            <a:r>
              <a:rPr lang="fr-FR" dirty="0">
                <a:ea typeface="+mn-lt"/>
                <a:cs typeface="+mn-lt"/>
              </a:rPr>
              <a:t> </a:t>
            </a:r>
            <a:endParaRPr lang="fr-FR" dirty="0"/>
          </a:p>
        </p:txBody>
      </p:sp>
    </p:spTree>
    <p:extLst>
      <p:ext uri="{BB962C8B-B14F-4D97-AF65-F5344CB8AC3E}">
        <p14:creationId xmlns:p14="http://schemas.microsoft.com/office/powerpoint/2010/main" val="4688045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EFCA4-5135-79DC-E805-BAB95920684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D8E27E1-3271-6887-8F2C-927DB9F4E6A8}"/>
              </a:ext>
            </a:extLst>
          </p:cNvPr>
          <p:cNvSpPr>
            <a:spLocks noGrp="1"/>
          </p:cNvSpPr>
          <p:nvPr>
            <p:ph type="title"/>
          </p:nvPr>
        </p:nvSpPr>
        <p:spPr/>
        <p:txBody>
          <a:bodyPr/>
          <a:lstStyle/>
          <a:p>
            <a:r>
              <a:rPr lang="fr-FR" err="1">
                <a:latin typeface="Bahnschrift SemiBold"/>
              </a:rPr>
              <a:t>Exercise</a:t>
            </a:r>
            <a:endParaRPr lang="fr-FR" err="1"/>
          </a:p>
        </p:txBody>
      </p:sp>
      <p:pic>
        <p:nvPicPr>
          <p:cNvPr id="6" name="Image 5" descr="Une image contenant fournitures de bureau, stylos et plumes, Article de bureau, écriture manuscrite&#10;&#10;Le contenu généré par l’IA peut être incorrect.">
            <a:extLst>
              <a:ext uri="{FF2B5EF4-FFF2-40B4-BE49-F238E27FC236}">
                <a16:creationId xmlns:a16="http://schemas.microsoft.com/office/drawing/2014/main" id="{BA235A0C-1270-4FAB-AB34-6687D3D180C6}"/>
              </a:ext>
            </a:extLst>
          </p:cNvPr>
          <p:cNvPicPr>
            <a:picLocks noChangeAspect="1"/>
          </p:cNvPicPr>
          <p:nvPr/>
        </p:nvPicPr>
        <p:blipFill>
          <a:blip r:embed="rId3"/>
          <a:stretch>
            <a:fillRect/>
          </a:stretch>
        </p:blipFill>
        <p:spPr>
          <a:xfrm>
            <a:off x="6375400" y="2681288"/>
            <a:ext cx="3886200" cy="2803525"/>
          </a:xfrm>
          <a:prstGeom prst="rect">
            <a:avLst/>
          </a:prstGeom>
        </p:spPr>
      </p:pic>
      <p:sp>
        <p:nvSpPr>
          <p:cNvPr id="5" name="Titre">
            <a:extLst>
              <a:ext uri="{FF2B5EF4-FFF2-40B4-BE49-F238E27FC236}">
                <a16:creationId xmlns:a16="http://schemas.microsoft.com/office/drawing/2014/main" id="{10F37B3E-5E52-A1E3-9230-68591304C318}"/>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Exercise time</a:t>
            </a:r>
            <a:endParaRPr lang="en-US" sz="3200" dirty="0">
              <a:latin typeface="Bahnschrift SemiLight" panose="020B0502040204020203" pitchFamily="34" charset="0"/>
            </a:endParaRPr>
          </a:p>
        </p:txBody>
      </p:sp>
      <p:sp>
        <p:nvSpPr>
          <p:cNvPr id="8"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58598445-9292-0FAC-B2EE-73ECAB121099}"/>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40"/>
              </a:lnSpc>
            </a:pPr>
            <a:r>
              <a:rPr lang="en-US" sz="1600" dirty="0">
                <a:solidFill>
                  <a:srgbClr val="222222"/>
                </a:solidFill>
                <a:latin typeface="Bahnschrift SemiLight" panose="020B0502040204020203" pitchFamily="34" charset="0"/>
                <a:ea typeface="Satoshi Regular"/>
              </a:rPr>
              <a:t>Conduct a test and use excel datalogger</a:t>
            </a:r>
            <a:endParaRPr lang="fr-FR" dirty="0">
              <a:solidFill>
                <a:srgbClr val="000000"/>
              </a:solidFill>
              <a:latin typeface="Bahnschrift SemiLight" panose="020B0502040204020203" pitchFamily="34" charset="0"/>
              <a:ea typeface="Calibri" panose="020F0502020204030204"/>
              <a:cs typeface="Calibri" panose="020F0502020204030204"/>
            </a:endParaRPr>
          </a:p>
          <a:p>
            <a:pPr>
              <a:lnSpc>
                <a:spcPts val="2240"/>
              </a:lnSpc>
            </a:pPr>
            <a:endParaRPr lang="en-US" sz="1600" dirty="0">
              <a:solidFill>
                <a:srgbClr val="222222"/>
              </a:solidFill>
              <a:ea typeface="Satoshi Regular"/>
            </a:endParaRPr>
          </a:p>
          <a:p>
            <a:pPr>
              <a:lnSpc>
                <a:spcPts val="2240"/>
              </a:lnSpc>
            </a:pPr>
            <a:r>
              <a:rPr lang="en-US" sz="1600" dirty="0">
                <a:solidFill>
                  <a:srgbClr val="222222"/>
                </a:solidFill>
                <a:latin typeface="Bahnschrift SemiLight" panose="020B0502040204020203" pitchFamily="34" charset="0"/>
                <a:ea typeface="Calibri"/>
                <a:cs typeface="Calibri"/>
              </a:rPr>
              <a:t>Additional resources : </a:t>
            </a:r>
            <a:r>
              <a:rPr lang="en-US" sz="1600" dirty="0">
                <a:solidFill>
                  <a:srgbClr val="222222"/>
                </a:solidFill>
                <a:ea typeface="Calibri"/>
                <a:cs typeface="Calibri"/>
                <a:hlinkClick r:id="rId4"/>
              </a:rPr>
              <a:t>https://digital.gov/resources/digitalgov-user-experience-resources/digitalgov-user-experience-program-usability-starter-kit/</a:t>
            </a:r>
            <a:r>
              <a:rPr lang="en-US" sz="1600" dirty="0">
                <a:solidFill>
                  <a:srgbClr val="222222"/>
                </a:solidFill>
                <a:ea typeface="Calibri"/>
                <a:cs typeface="Calibri"/>
              </a:rPr>
              <a:t>  </a:t>
            </a:r>
            <a:endParaRPr lang="en-US" dirty="0"/>
          </a:p>
        </p:txBody>
      </p:sp>
    </p:spTree>
    <p:extLst>
      <p:ext uri="{BB962C8B-B14F-4D97-AF65-F5344CB8AC3E}">
        <p14:creationId xmlns:p14="http://schemas.microsoft.com/office/powerpoint/2010/main" val="4434403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9DBE-B1F0-0113-A3FC-41E0F6F4C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3DEF7-E141-A03C-A11A-D7916477BFAD}"/>
              </a:ext>
            </a:extLst>
          </p:cNvPr>
          <p:cNvSpPr>
            <a:spLocks noGrp="1"/>
          </p:cNvSpPr>
          <p:nvPr>
            <p:ph type="title"/>
          </p:nvPr>
        </p:nvSpPr>
        <p:spPr/>
        <p:txBody>
          <a:bodyPr/>
          <a:lstStyle/>
          <a:p>
            <a:r>
              <a:rPr lang="en-US">
                <a:latin typeface="Bahnschrift SemiBold"/>
              </a:rPr>
              <a:t>Analyze</a:t>
            </a:r>
            <a:endParaRPr lang="fr-FR"/>
          </a:p>
        </p:txBody>
      </p:sp>
      <p:sp>
        <p:nvSpPr>
          <p:cNvPr id="7"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7B9B4E83-CB38-0E27-72F6-1D959FFD496D}"/>
              </a:ext>
            </a:extLst>
          </p:cNvPr>
          <p:cNvSpPr/>
          <p:nvPr/>
        </p:nvSpPr>
        <p:spPr>
          <a:xfrm>
            <a:off x="635000" y="1857376"/>
            <a:ext cx="5029200" cy="3143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Look for global trends</a:t>
            </a:r>
          </a:p>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Analyze the questionnaires</a:t>
            </a:r>
          </a:p>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Observe the frequency, recurrence and impact of problems on each screen and in the flow (time, errors, clicks, etc.)</a:t>
            </a:r>
          </a:p>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Identify wording problems: misunderstanding, reformulation</a:t>
            </a:r>
          </a:p>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Identify the positive aspects to keep</a:t>
            </a:r>
          </a:p>
          <a:p>
            <a:pPr marL="285750" indent="-285750">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Formulate recommendations</a:t>
            </a:r>
          </a:p>
          <a:p>
            <a:pPr marL="285750" indent="-285750" algn="l">
              <a:lnSpc>
                <a:spcPts val="2240"/>
              </a:lnSpc>
              <a:buSzPct val="100000"/>
              <a:buFont typeface="Arial" panose="020B0604020202020204" pitchFamily="34" charset="0"/>
              <a:buChar char="•"/>
            </a:pPr>
            <a:r>
              <a:rPr lang="en-US" sz="1600" dirty="0">
                <a:latin typeface="Bahnschrift"/>
                <a:ea typeface="Satoshi Regular"/>
                <a:cs typeface="Satoshi Regular" pitchFamily="34" charset="-120"/>
              </a:rPr>
              <a:t>Define the next steps of the project (iteration, new, tests, etc.)</a:t>
            </a:r>
            <a:endParaRPr lang="en-US" sz="1600">
              <a:latin typeface="Bahnschrift"/>
              <a:ea typeface="Satoshi Regular"/>
            </a:endParaRPr>
          </a:p>
        </p:txBody>
      </p:sp>
      <p:sp>
        <p:nvSpPr>
          <p:cNvPr id="3" name="ZoneTexte 2">
            <a:extLst>
              <a:ext uri="{FF2B5EF4-FFF2-40B4-BE49-F238E27FC236}">
                <a16:creationId xmlns:a16="http://schemas.microsoft.com/office/drawing/2014/main" id="{C6057E33-603E-2FF1-B6AE-0BE7C697B82A}"/>
              </a:ext>
            </a:extLst>
          </p:cNvPr>
          <p:cNvSpPr txBox="1"/>
          <p:nvPr/>
        </p:nvSpPr>
        <p:spPr>
          <a:xfrm>
            <a:off x="9677272" y="54977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ea typeface="+mn-lt"/>
                <a:cs typeface="+mn-lt"/>
              </a:rPr>
              <a:t>Mark </a:t>
            </a:r>
            <a:r>
              <a:rPr lang="fr-FR" dirty="0" err="1">
                <a:ea typeface="+mn-lt"/>
                <a:cs typeface="+mn-lt"/>
              </a:rPr>
              <a:t>Montri</a:t>
            </a:r>
            <a:endParaRPr lang="fr-FR" dirty="0" err="1"/>
          </a:p>
        </p:txBody>
      </p:sp>
      <p:pic>
        <p:nvPicPr>
          <p:cNvPr id="4" name="Image 3" descr="Une image contenant texte, capture d’écran, nombre, Police&#10;&#10;Le contenu généré par l’IA peut être incorrect.">
            <a:extLst>
              <a:ext uri="{FF2B5EF4-FFF2-40B4-BE49-F238E27FC236}">
                <a16:creationId xmlns:a16="http://schemas.microsoft.com/office/drawing/2014/main" id="{9FA7C920-0F05-2ECF-555E-59B5869CFDA5}"/>
              </a:ext>
            </a:extLst>
          </p:cNvPr>
          <p:cNvPicPr>
            <a:picLocks noChangeAspect="1"/>
          </p:cNvPicPr>
          <p:nvPr/>
        </p:nvPicPr>
        <p:blipFill>
          <a:blip r:embed="rId3"/>
          <a:stretch>
            <a:fillRect/>
          </a:stretch>
        </p:blipFill>
        <p:spPr>
          <a:xfrm>
            <a:off x="5730536" y="1858343"/>
            <a:ext cx="6042733" cy="3481625"/>
          </a:xfrm>
          <a:prstGeom prst="rect">
            <a:avLst/>
          </a:prstGeom>
        </p:spPr>
      </p:pic>
    </p:spTree>
    <p:extLst>
      <p:ext uri="{BB962C8B-B14F-4D97-AF65-F5344CB8AC3E}">
        <p14:creationId xmlns:p14="http://schemas.microsoft.com/office/powerpoint/2010/main" val="202777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61E2-8FE8-CA41-BB11-97E83DE232CD}"/>
              </a:ext>
            </a:extLst>
          </p:cNvPr>
          <p:cNvSpPr>
            <a:spLocks noGrp="1"/>
          </p:cNvSpPr>
          <p:nvPr>
            <p:ph type="title"/>
          </p:nvPr>
        </p:nvSpPr>
        <p:spPr/>
        <p:txBody>
          <a:bodyPr/>
          <a:lstStyle/>
          <a:p>
            <a:r>
              <a:rPr lang="en-US" dirty="0"/>
              <a:t>Before we start </a:t>
            </a:r>
          </a:p>
        </p:txBody>
      </p:sp>
      <p:sp>
        <p:nvSpPr>
          <p:cNvPr id="3" name="Content Placeholder 2">
            <a:extLst>
              <a:ext uri="{FF2B5EF4-FFF2-40B4-BE49-F238E27FC236}">
                <a16:creationId xmlns:a16="http://schemas.microsoft.com/office/drawing/2014/main" id="{B20BBCC9-443F-7647-8C47-8809CE38D400}"/>
              </a:ext>
            </a:extLst>
          </p:cNvPr>
          <p:cNvSpPr>
            <a:spLocks noGrp="1"/>
          </p:cNvSpPr>
          <p:nvPr>
            <p:ph idx="1"/>
          </p:nvPr>
        </p:nvSpPr>
        <p:spPr/>
        <p:txBody>
          <a:bodyPr vert="horz" lIns="91440" tIns="45720" rIns="91440" bIns="45720" rtlCol="0" anchor="t">
            <a:normAutofit/>
          </a:bodyPr>
          <a:lstStyle/>
          <a:p>
            <a:r>
              <a:rPr lang="en-US" dirty="0"/>
              <a:t>What methods of collecting user feedback are you aware of? (</a:t>
            </a:r>
            <a:r>
              <a:rPr lang="en-US" dirty="0" err="1"/>
              <a:t>post-its</a:t>
            </a:r>
            <a:r>
              <a:rPr lang="en-US" dirty="0"/>
              <a:t>) </a:t>
            </a:r>
          </a:p>
        </p:txBody>
      </p:sp>
    </p:spTree>
    <p:extLst>
      <p:ext uri="{BB962C8B-B14F-4D97-AF65-F5344CB8AC3E}">
        <p14:creationId xmlns:p14="http://schemas.microsoft.com/office/powerpoint/2010/main" val="1287250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83BF2-C353-A6F3-9325-C46A291DE6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96F889F-FDA7-3708-FA36-2B39362C8A01}"/>
              </a:ext>
            </a:extLst>
          </p:cNvPr>
          <p:cNvSpPr>
            <a:spLocks noGrp="1"/>
          </p:cNvSpPr>
          <p:nvPr>
            <p:ph type="title"/>
          </p:nvPr>
        </p:nvSpPr>
        <p:spPr/>
        <p:txBody>
          <a:bodyPr/>
          <a:lstStyle/>
          <a:p>
            <a:r>
              <a:rPr lang="fr-FR" err="1">
                <a:latin typeface="Bahnschrift SemiBold"/>
              </a:rPr>
              <a:t>Exercise</a:t>
            </a:r>
            <a:endParaRPr lang="fr-FR" err="1"/>
          </a:p>
        </p:txBody>
      </p:sp>
      <p:pic>
        <p:nvPicPr>
          <p:cNvPr id="6" name="Image 5" descr="Une image contenant fournitures de bureau, stylos et plumes, Article de bureau, écriture manuscrite&#10;&#10;Le contenu généré par l’IA peut être incorrect.">
            <a:extLst>
              <a:ext uri="{FF2B5EF4-FFF2-40B4-BE49-F238E27FC236}">
                <a16:creationId xmlns:a16="http://schemas.microsoft.com/office/drawing/2014/main" id="{309D2497-58DA-8C53-AF99-0AFF1EA879D9}"/>
              </a:ext>
            </a:extLst>
          </p:cNvPr>
          <p:cNvPicPr>
            <a:picLocks noChangeAspect="1"/>
          </p:cNvPicPr>
          <p:nvPr/>
        </p:nvPicPr>
        <p:blipFill>
          <a:blip r:embed="rId3"/>
          <a:stretch>
            <a:fillRect/>
          </a:stretch>
        </p:blipFill>
        <p:spPr>
          <a:xfrm>
            <a:off x="6375400" y="2681288"/>
            <a:ext cx="3886200" cy="2803525"/>
          </a:xfrm>
          <a:prstGeom prst="rect">
            <a:avLst/>
          </a:prstGeom>
        </p:spPr>
      </p:pic>
      <p:sp>
        <p:nvSpPr>
          <p:cNvPr id="5" name="Titre">
            <a:extLst>
              <a:ext uri="{FF2B5EF4-FFF2-40B4-BE49-F238E27FC236}">
                <a16:creationId xmlns:a16="http://schemas.microsoft.com/office/drawing/2014/main" id="{CA1946DF-65B4-AF97-9A99-78791610200A}"/>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Exercise time</a:t>
            </a:r>
            <a:endParaRPr lang="en-US" sz="3200" dirty="0">
              <a:latin typeface="Bahnschrift SemiLight" panose="020B0502040204020203" pitchFamily="34" charset="0"/>
            </a:endParaRPr>
          </a:p>
        </p:txBody>
      </p:sp>
      <p:sp>
        <p:nvSpPr>
          <p:cNvPr id="8"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CF5EA56F-05EC-4CCE-180F-CBC0177120F6}"/>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40"/>
              </a:lnSpc>
            </a:pPr>
            <a:r>
              <a:rPr lang="en-US" sz="1600" dirty="0">
                <a:solidFill>
                  <a:srgbClr val="222222"/>
                </a:solidFill>
                <a:latin typeface="Bahnschrift SemiLight" panose="020B0502040204020203" pitchFamily="34" charset="0"/>
              </a:rPr>
              <a:t>Perform the analysis </a:t>
            </a:r>
          </a:p>
          <a:p>
            <a:pPr>
              <a:lnSpc>
                <a:spcPts val="2240"/>
              </a:lnSpc>
            </a:pPr>
            <a:endParaRPr lang="en-US" sz="1600" dirty="0">
              <a:solidFill>
                <a:srgbClr val="222222"/>
              </a:solidFill>
              <a:ea typeface="Satoshi Regular"/>
            </a:endParaRPr>
          </a:p>
          <a:p>
            <a:pPr>
              <a:lnSpc>
                <a:spcPts val="2240"/>
              </a:lnSpc>
            </a:pPr>
            <a:endParaRPr lang="en-US" sz="1600" dirty="0">
              <a:solidFill>
                <a:srgbClr val="222222"/>
              </a:solidFill>
              <a:ea typeface="Satoshi Regular"/>
            </a:endParaRPr>
          </a:p>
          <a:p>
            <a:pPr>
              <a:lnSpc>
                <a:spcPts val="2240"/>
              </a:lnSpc>
            </a:pPr>
            <a:r>
              <a:rPr lang="en-US" sz="1600" dirty="0">
                <a:solidFill>
                  <a:srgbClr val="222222"/>
                </a:solidFill>
                <a:latin typeface="Bahnschrift SemiLight" panose="020B0502040204020203" pitchFamily="34" charset="0"/>
                <a:ea typeface="Calibri"/>
                <a:cs typeface="Calibri"/>
              </a:rPr>
              <a:t>Additional resources : </a:t>
            </a:r>
            <a:r>
              <a:rPr lang="en-US" sz="1600" dirty="0">
                <a:solidFill>
                  <a:srgbClr val="222222"/>
                </a:solidFill>
                <a:latin typeface="Bahnschrift SemiLight" panose="020B0502040204020203" pitchFamily="34" charset="0"/>
                <a:ea typeface="Calibri"/>
                <a:cs typeface="Calibri"/>
                <a:hlinkClick r:id="rId4"/>
              </a:rPr>
              <a:t>https://digital.gov/resources/digitalgov-user-experience-resources/digitalgov-user-experience-program-usability-starter-kit/</a:t>
            </a:r>
            <a:r>
              <a:rPr lang="en-US" sz="1600" dirty="0">
                <a:solidFill>
                  <a:srgbClr val="222222"/>
                </a:solidFill>
                <a:latin typeface="Bahnschrift SemiLight" panose="020B0502040204020203" pitchFamily="34" charset="0"/>
                <a:ea typeface="Calibri"/>
                <a:cs typeface="Calibri"/>
              </a:rPr>
              <a:t>  </a:t>
            </a:r>
            <a:endParaRPr lang="fr-FR" dirty="0">
              <a:latin typeface="Bahnschrift SemiLight" panose="020B0502040204020203" pitchFamily="34" charset="0"/>
            </a:endParaRPr>
          </a:p>
        </p:txBody>
      </p:sp>
    </p:spTree>
    <p:extLst>
      <p:ext uri="{BB962C8B-B14F-4D97-AF65-F5344CB8AC3E}">
        <p14:creationId xmlns:p14="http://schemas.microsoft.com/office/powerpoint/2010/main" val="18444354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DB51C-A7E1-B404-47F6-01BC965C970F}"/>
              </a:ext>
            </a:extLst>
          </p:cNvPr>
          <p:cNvSpPr>
            <a:spLocks noGrp="1"/>
          </p:cNvSpPr>
          <p:nvPr>
            <p:ph type="ctrTitle"/>
          </p:nvPr>
        </p:nvSpPr>
        <p:spPr/>
        <p:txBody>
          <a:bodyPr/>
          <a:lstStyle/>
          <a:p>
            <a:r>
              <a:rPr lang="fr-FR" dirty="0">
                <a:latin typeface="Bahnschrift"/>
              </a:rPr>
              <a:t>4. </a:t>
            </a:r>
            <a:r>
              <a:rPr lang="fr-FR" dirty="0" err="1">
                <a:latin typeface="Bahnschrift"/>
              </a:rPr>
              <a:t>Make</a:t>
            </a:r>
            <a:r>
              <a:rPr lang="fr-FR" dirty="0">
                <a:latin typeface="Bahnschrift"/>
              </a:rPr>
              <a:t> a report</a:t>
            </a:r>
            <a:endParaRPr lang="fr-FR" dirty="0"/>
          </a:p>
        </p:txBody>
      </p:sp>
    </p:spTree>
    <p:extLst>
      <p:ext uri="{BB962C8B-B14F-4D97-AF65-F5344CB8AC3E}">
        <p14:creationId xmlns:p14="http://schemas.microsoft.com/office/powerpoint/2010/main" val="500591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2CDB6-A93A-14F2-962B-45F39F520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EB146-641F-650F-1922-68A8A90E9B2F}"/>
              </a:ext>
            </a:extLst>
          </p:cNvPr>
          <p:cNvSpPr>
            <a:spLocks noGrp="1"/>
          </p:cNvSpPr>
          <p:nvPr>
            <p:ph type="title"/>
          </p:nvPr>
        </p:nvSpPr>
        <p:spPr/>
        <p:txBody>
          <a:bodyPr/>
          <a:lstStyle/>
          <a:p>
            <a:r>
              <a:rPr lang="en-US">
                <a:latin typeface="Bahnschrift SemiBold"/>
              </a:rPr>
              <a:t>Consider the audience for your results</a:t>
            </a:r>
          </a:p>
        </p:txBody>
      </p:sp>
      <p:sp>
        <p:nvSpPr>
          <p:cNvPr id="5" name="icon">
            <a:extLst>
              <a:ext uri="{FF2B5EF4-FFF2-40B4-BE49-F238E27FC236}">
                <a16:creationId xmlns:a16="http://schemas.microsoft.com/office/drawing/2014/main" id="{49F845BE-1DDC-BA29-BF94-B39486AC52C9}"/>
              </a:ext>
            </a:extLst>
          </p:cNvPr>
          <p:cNvSpPr/>
          <p:nvPr/>
        </p:nvSpPr>
        <p:spPr>
          <a:xfrm>
            <a:off x="622300" y="1911350"/>
            <a:ext cx="292100" cy="304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900"/>
              </a:lnSpc>
              <a:buNone/>
            </a:pPr>
            <a:r>
              <a:rPr lang="en-US" sz="2400" dirty="0">
                <a:solidFill>
                  <a:srgbClr val="000000"/>
                </a:solidFill>
                <a:latin typeface="Bahnschrift"/>
                <a:ea typeface="Font Awesome 6 Pro Light" pitchFamily="34" charset="-122"/>
                <a:cs typeface="Font Awesome 6 Pro Light" pitchFamily="34" charset="-120"/>
              </a:rPr>
              <a:t>M</a:t>
            </a:r>
            <a:endParaRPr lang="en-US" sz="2400" dirty="0">
              <a:solidFill>
                <a:srgbClr val="000000"/>
              </a:solidFill>
              <a:latin typeface="Bahnschrift"/>
            </a:endParaRPr>
          </a:p>
        </p:txBody>
      </p:sp>
      <p:sp>
        <p:nvSpPr>
          <p:cNvPr id="7" name="Titre">
            <a:extLst>
              <a:ext uri="{FF2B5EF4-FFF2-40B4-BE49-F238E27FC236}">
                <a16:creationId xmlns:a16="http://schemas.microsoft.com/office/drawing/2014/main" id="{0416E75F-BBAF-153A-2261-9377F7EFF234}"/>
              </a:ext>
            </a:extLst>
          </p:cNvPr>
          <p:cNvSpPr/>
          <p:nvPr/>
        </p:nvSpPr>
        <p:spPr>
          <a:xfrm>
            <a:off x="635000" y="22796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Memorable</a:t>
            </a:r>
            <a:endParaRPr lang="en-US" sz="2000" dirty="0">
              <a:solidFill>
                <a:srgbClr val="000000"/>
              </a:solidFill>
              <a:latin typeface="Bahnschrift SemiLight" panose="020B0502040204020203" pitchFamily="34" charset="0"/>
            </a:endParaRPr>
          </a:p>
        </p:txBody>
      </p:sp>
      <p:sp>
        <p:nvSpPr>
          <p:cNvPr id="9" name="Paragraphe">
            <a:extLst>
              <a:ext uri="{FF2B5EF4-FFF2-40B4-BE49-F238E27FC236}">
                <a16:creationId xmlns:a16="http://schemas.microsoft.com/office/drawing/2014/main" id="{4FF59C22-EEF1-924A-FA01-12AA8EDF17DF}"/>
              </a:ext>
            </a:extLst>
          </p:cNvPr>
          <p:cNvSpPr/>
          <p:nvPr/>
        </p:nvSpPr>
        <p:spPr>
          <a:xfrm>
            <a:off x="635000" y="2698750"/>
            <a:ext cx="531495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Use stories, comparisons, anecdotes and visuals to reinforce results.</a:t>
            </a:r>
            <a:endParaRPr lang="en-US" sz="1600" dirty="0">
              <a:solidFill>
                <a:srgbClr val="000000"/>
              </a:solidFill>
              <a:latin typeface="Bahnschrift SemiLight" panose="020B0502040204020203" pitchFamily="34" charset="0"/>
            </a:endParaRPr>
          </a:p>
        </p:txBody>
      </p:sp>
      <p:sp>
        <p:nvSpPr>
          <p:cNvPr id="11" name="icon">
            <a:extLst>
              <a:ext uri="{FF2B5EF4-FFF2-40B4-BE49-F238E27FC236}">
                <a16:creationId xmlns:a16="http://schemas.microsoft.com/office/drawing/2014/main" id="{8898EB14-0796-6B74-41B4-4B421471DDD2}"/>
              </a:ext>
            </a:extLst>
          </p:cNvPr>
          <p:cNvSpPr/>
          <p:nvPr/>
        </p:nvSpPr>
        <p:spPr>
          <a:xfrm>
            <a:off x="6242050" y="1911350"/>
            <a:ext cx="717550" cy="304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900"/>
              </a:lnSpc>
              <a:buNone/>
            </a:pPr>
            <a:r>
              <a:rPr lang="en-US" sz="2400" dirty="0">
                <a:solidFill>
                  <a:srgbClr val="000000"/>
                </a:solidFill>
                <a:latin typeface="Bahnschrift SemiLight" panose="020B0502040204020203" pitchFamily="34" charset="0"/>
                <a:ea typeface="Font Awesome 6 Pro Light"/>
              </a:rPr>
              <a:t>A</a:t>
            </a:r>
            <a:endParaRPr lang="fr-FR" dirty="0">
              <a:latin typeface="Bahnschrift SemiLight" panose="020B0502040204020203" pitchFamily="34" charset="0"/>
            </a:endParaRPr>
          </a:p>
        </p:txBody>
      </p:sp>
      <p:sp>
        <p:nvSpPr>
          <p:cNvPr id="13" name="Titre">
            <a:extLst>
              <a:ext uri="{FF2B5EF4-FFF2-40B4-BE49-F238E27FC236}">
                <a16:creationId xmlns:a16="http://schemas.microsoft.com/office/drawing/2014/main" id="{E108A60F-6541-5C96-6BAD-6D71F66D558A}"/>
              </a:ext>
            </a:extLst>
          </p:cNvPr>
          <p:cNvSpPr/>
          <p:nvPr/>
        </p:nvSpPr>
        <p:spPr>
          <a:xfrm>
            <a:off x="6254750" y="22796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Actionable</a:t>
            </a:r>
            <a:endParaRPr lang="en-US" sz="2000" dirty="0">
              <a:solidFill>
                <a:srgbClr val="000000"/>
              </a:solidFill>
              <a:latin typeface="Bahnschrift SemiLight" panose="020B0502040204020203" pitchFamily="34" charset="0"/>
            </a:endParaRPr>
          </a:p>
        </p:txBody>
      </p:sp>
      <p:sp>
        <p:nvSpPr>
          <p:cNvPr id="15" name="Paragraphe">
            <a:extLst>
              <a:ext uri="{FF2B5EF4-FFF2-40B4-BE49-F238E27FC236}">
                <a16:creationId xmlns:a16="http://schemas.microsoft.com/office/drawing/2014/main" id="{42D83EB7-C009-1B2A-19AD-8043B31FB31E}"/>
              </a:ext>
            </a:extLst>
          </p:cNvPr>
          <p:cNvSpPr/>
          <p:nvPr/>
        </p:nvSpPr>
        <p:spPr>
          <a:xfrm>
            <a:off x="6254750" y="2698750"/>
            <a:ext cx="531495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The results should be used to make decisions (either find a solution or improve a screen, etc.)</a:t>
            </a:r>
            <a:endParaRPr lang="en-US" sz="1600" dirty="0">
              <a:solidFill>
                <a:srgbClr val="000000"/>
              </a:solidFill>
              <a:latin typeface="Bahnschrift SemiLight" panose="020B0502040204020203" pitchFamily="34" charset="0"/>
            </a:endParaRPr>
          </a:p>
        </p:txBody>
      </p:sp>
      <p:sp>
        <p:nvSpPr>
          <p:cNvPr id="17" name="icon">
            <a:extLst>
              <a:ext uri="{FF2B5EF4-FFF2-40B4-BE49-F238E27FC236}">
                <a16:creationId xmlns:a16="http://schemas.microsoft.com/office/drawing/2014/main" id="{1FC7202E-33C6-701B-47C1-01F02768A1D7}"/>
              </a:ext>
            </a:extLst>
          </p:cNvPr>
          <p:cNvSpPr/>
          <p:nvPr/>
        </p:nvSpPr>
        <p:spPr>
          <a:xfrm>
            <a:off x="622300" y="3587750"/>
            <a:ext cx="254000" cy="304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900"/>
              </a:lnSpc>
              <a:buNone/>
            </a:pPr>
            <a:r>
              <a:rPr lang="en-US" sz="2400" dirty="0">
                <a:solidFill>
                  <a:srgbClr val="000000"/>
                </a:solidFill>
                <a:latin typeface="Bahnschrift"/>
                <a:ea typeface="Font Awesome 6 Pro Light" pitchFamily="34" charset="-122"/>
                <a:cs typeface="Font Awesome 6 Pro Light" pitchFamily="34" charset="-120"/>
              </a:rPr>
              <a:t>T</a:t>
            </a:r>
            <a:endParaRPr lang="en-US" sz="2400" dirty="0">
              <a:solidFill>
                <a:srgbClr val="000000"/>
              </a:solidFill>
              <a:latin typeface="Bahnschrift"/>
            </a:endParaRPr>
          </a:p>
        </p:txBody>
      </p:sp>
      <p:sp>
        <p:nvSpPr>
          <p:cNvPr id="19" name="Titre">
            <a:extLst>
              <a:ext uri="{FF2B5EF4-FFF2-40B4-BE49-F238E27FC236}">
                <a16:creationId xmlns:a16="http://schemas.microsoft.com/office/drawing/2014/main" id="{5EFF96C9-EDF3-40B9-8F65-E62AE165A8F6}"/>
              </a:ext>
            </a:extLst>
          </p:cNvPr>
          <p:cNvSpPr/>
          <p:nvPr/>
        </p:nvSpPr>
        <p:spPr>
          <a:xfrm>
            <a:off x="635000" y="39560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Transferable</a:t>
            </a:r>
            <a:endParaRPr lang="en-US" sz="2000" dirty="0">
              <a:solidFill>
                <a:srgbClr val="000000"/>
              </a:solidFill>
              <a:latin typeface="Bahnschrift SemiLight" panose="020B0502040204020203" pitchFamily="34" charset="0"/>
            </a:endParaRPr>
          </a:p>
        </p:txBody>
      </p:sp>
      <p:sp>
        <p:nvSpPr>
          <p:cNvPr id="21" name="Paragraphe">
            <a:extLst>
              <a:ext uri="{FF2B5EF4-FFF2-40B4-BE49-F238E27FC236}">
                <a16:creationId xmlns:a16="http://schemas.microsoft.com/office/drawing/2014/main" id="{A760F8E3-CFD3-249D-CB2C-5F72F622B31B}"/>
              </a:ext>
            </a:extLst>
          </p:cNvPr>
          <p:cNvSpPr/>
          <p:nvPr/>
        </p:nvSpPr>
        <p:spPr>
          <a:xfrm>
            <a:off x="635000" y="4375150"/>
            <a:ext cx="53149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Subdivide the results (by theme, by screen, etc.)</a:t>
            </a:r>
            <a:endParaRPr lang="en-US" sz="1600" dirty="0">
              <a:solidFill>
                <a:srgbClr val="000000"/>
              </a:solidFill>
              <a:latin typeface="Bahnschrift SemiLight" panose="020B0502040204020203" pitchFamily="34" charset="0"/>
            </a:endParaRPr>
          </a:p>
        </p:txBody>
      </p:sp>
      <p:sp>
        <p:nvSpPr>
          <p:cNvPr id="23" name="icon">
            <a:extLst>
              <a:ext uri="{FF2B5EF4-FFF2-40B4-BE49-F238E27FC236}">
                <a16:creationId xmlns:a16="http://schemas.microsoft.com/office/drawing/2014/main" id="{5D65C2F4-11D2-63E5-344D-8FD89279E2C6}"/>
              </a:ext>
            </a:extLst>
          </p:cNvPr>
          <p:cNvSpPr/>
          <p:nvPr/>
        </p:nvSpPr>
        <p:spPr>
          <a:xfrm>
            <a:off x="6242050" y="3587750"/>
            <a:ext cx="717550" cy="304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900"/>
              </a:lnSpc>
              <a:buNone/>
            </a:pPr>
            <a:r>
              <a:rPr lang="en-US" sz="2400" dirty="0">
                <a:solidFill>
                  <a:srgbClr val="000000"/>
                </a:solidFill>
                <a:latin typeface="Bahnschrift SemiLight" panose="020B0502040204020203" pitchFamily="34" charset="0"/>
                <a:ea typeface="Font Awesome 6 Pro Light"/>
              </a:rPr>
              <a:t>A</a:t>
            </a:r>
            <a:endParaRPr lang="en-US" sz="2400" dirty="0">
              <a:solidFill>
                <a:srgbClr val="000000"/>
              </a:solidFill>
              <a:latin typeface="Bahnschrift SemiLight" panose="020B0502040204020203" pitchFamily="34" charset="0"/>
            </a:endParaRPr>
          </a:p>
        </p:txBody>
      </p:sp>
      <p:sp>
        <p:nvSpPr>
          <p:cNvPr id="25" name="Titre">
            <a:extLst>
              <a:ext uri="{FF2B5EF4-FFF2-40B4-BE49-F238E27FC236}">
                <a16:creationId xmlns:a16="http://schemas.microsoft.com/office/drawing/2014/main" id="{70A1AE3C-20AC-09EF-73BB-2B2D2DE5D936}"/>
              </a:ext>
            </a:extLst>
          </p:cNvPr>
          <p:cNvSpPr/>
          <p:nvPr/>
        </p:nvSpPr>
        <p:spPr>
          <a:xfrm>
            <a:off x="6254750" y="395605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Accessible</a:t>
            </a:r>
            <a:endParaRPr lang="en-US" sz="2000" dirty="0">
              <a:solidFill>
                <a:srgbClr val="000000"/>
              </a:solidFill>
              <a:latin typeface="Bahnschrift SemiLight" panose="020B0502040204020203" pitchFamily="34" charset="0"/>
            </a:endParaRPr>
          </a:p>
        </p:txBody>
      </p:sp>
      <p:sp>
        <p:nvSpPr>
          <p:cNvPr id="27" name="Paragraphe">
            <a:extLst>
              <a:ext uri="{FF2B5EF4-FFF2-40B4-BE49-F238E27FC236}">
                <a16:creationId xmlns:a16="http://schemas.microsoft.com/office/drawing/2014/main" id="{313C1021-A037-CF61-7A02-04F666093235}"/>
              </a:ext>
            </a:extLst>
          </p:cNvPr>
          <p:cNvSpPr/>
          <p:nvPr/>
        </p:nvSpPr>
        <p:spPr>
          <a:xfrm>
            <a:off x="6254750" y="4375150"/>
            <a:ext cx="531495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The search results must be able to be read and reread by the people concerned.</a:t>
            </a:r>
            <a:endParaRPr lang="en-US" sz="16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945706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9D18-0882-1FCF-A485-A81ACCD52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55EB95-B147-1E0E-9376-0CE24C61E349}"/>
              </a:ext>
            </a:extLst>
          </p:cNvPr>
          <p:cNvSpPr>
            <a:spLocks noGrp="1"/>
          </p:cNvSpPr>
          <p:nvPr>
            <p:ph type="title"/>
          </p:nvPr>
        </p:nvSpPr>
        <p:spPr/>
        <p:txBody>
          <a:bodyPr/>
          <a:lstStyle/>
          <a:p>
            <a:r>
              <a:rPr lang="en-US">
                <a:latin typeface="Bahnschrift SemiBold"/>
              </a:rPr>
              <a:t>Example of a “ready-made” report</a:t>
            </a:r>
          </a:p>
        </p:txBody>
      </p:sp>
      <p:sp>
        <p:nvSpPr>
          <p:cNvPr id="5"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3A138346-D1B1-74F1-D4E6-1706CAE3B262}"/>
              </a:ext>
            </a:extLst>
          </p:cNvPr>
          <p:cNvSpPr/>
          <p:nvPr/>
        </p:nvSpPr>
        <p:spPr>
          <a:xfrm>
            <a:off x="418421" y="1974051"/>
            <a:ext cx="5222403" cy="206874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ts val="2800"/>
              </a:lnSpc>
              <a:buFont typeface="Calibri"/>
              <a:buChar char="-"/>
            </a:pPr>
            <a:r>
              <a:rPr lang="en-US" sz="2000" dirty="0">
                <a:solidFill>
                  <a:srgbClr val="000000"/>
                </a:solidFill>
                <a:latin typeface="Bahnschrift"/>
                <a:ea typeface="+mn-lt"/>
                <a:cs typeface="+mn-lt"/>
              </a:rPr>
              <a:t>Using Tools like Make Design to automate the maximum of usability testing tasks. </a:t>
            </a:r>
            <a:endParaRPr lang="fr-FR" dirty="0">
              <a:solidFill>
                <a:srgbClr val="000000"/>
              </a:solidFill>
              <a:latin typeface="Bahnschrift"/>
              <a:ea typeface="+mn-lt"/>
              <a:cs typeface="+mn-lt"/>
            </a:endParaRPr>
          </a:p>
          <a:p>
            <a:pPr marL="342900" indent="-342900">
              <a:lnSpc>
                <a:spcPts val="2800"/>
              </a:lnSpc>
              <a:buFont typeface="Calibri"/>
              <a:buChar char="-"/>
            </a:pPr>
            <a:r>
              <a:rPr lang="en-US" sz="2000" dirty="0">
                <a:solidFill>
                  <a:srgbClr val="000000"/>
                </a:solidFill>
                <a:latin typeface="Bahnschrift"/>
                <a:ea typeface="+mn-lt"/>
                <a:cs typeface="+mn-lt"/>
                <a:hlinkClick r:id="rId3">
                  <a:extLst>
                    <a:ext uri="{A12FA001-AC4F-418D-AE19-62706E023703}">
                      <ahyp:hlinkClr xmlns:ahyp="http://schemas.microsoft.com/office/drawing/2018/hyperlinkcolor" val="tx"/>
                    </a:ext>
                  </a:extLst>
                </a:hlinkClick>
              </a:rPr>
              <a:t>https://app.maze.co/report/Accommodation-platform-User-Research-Report/ef2h9tlsyqag18/intro/demo</a:t>
            </a:r>
            <a:r>
              <a:rPr lang="en-US" sz="2000" dirty="0">
                <a:solidFill>
                  <a:srgbClr val="000000"/>
                </a:solidFill>
                <a:latin typeface="Bahnschrift"/>
                <a:ea typeface="+mn-lt"/>
                <a:cs typeface="+mn-lt"/>
              </a:rPr>
              <a:t> </a:t>
            </a:r>
            <a:endParaRPr lang="fr-FR" dirty="0">
              <a:latin typeface="Bahnschrift"/>
              <a:ea typeface="+mn-lt"/>
              <a:cs typeface="+mn-lt"/>
            </a:endParaRPr>
          </a:p>
        </p:txBody>
      </p:sp>
      <p:pic>
        <p:nvPicPr>
          <p:cNvPr id="3" name="Image 2" descr="Une image contenant texte, Visage humain, capture d’écran, personne&#10;&#10;Le contenu généré par l’IA peut être incorrect.">
            <a:extLst>
              <a:ext uri="{FF2B5EF4-FFF2-40B4-BE49-F238E27FC236}">
                <a16:creationId xmlns:a16="http://schemas.microsoft.com/office/drawing/2014/main" id="{C6BAEE4B-BBF5-FCAD-5174-032816914444}"/>
              </a:ext>
            </a:extLst>
          </p:cNvPr>
          <p:cNvPicPr>
            <a:picLocks noChangeAspect="1"/>
          </p:cNvPicPr>
          <p:nvPr/>
        </p:nvPicPr>
        <p:blipFill>
          <a:blip r:embed="rId4"/>
          <a:stretch>
            <a:fillRect/>
          </a:stretch>
        </p:blipFill>
        <p:spPr>
          <a:xfrm>
            <a:off x="6103244" y="2108447"/>
            <a:ext cx="3837247" cy="2221150"/>
          </a:xfrm>
          <a:prstGeom prst="rect">
            <a:avLst/>
          </a:prstGeom>
        </p:spPr>
      </p:pic>
      <p:sp>
        <p:nvSpPr>
          <p:cNvPr id="6" name="TextBox 5">
            <a:extLst>
              <a:ext uri="{FF2B5EF4-FFF2-40B4-BE49-F238E27FC236}">
                <a16:creationId xmlns:a16="http://schemas.microsoft.com/office/drawing/2014/main" id="{D4627C71-A141-6B3E-32E3-75D27E3B4F08}"/>
              </a:ext>
            </a:extLst>
          </p:cNvPr>
          <p:cNvSpPr txBox="1"/>
          <p:nvPr/>
        </p:nvSpPr>
        <p:spPr>
          <a:xfrm>
            <a:off x="8224544" y="4283964"/>
            <a:ext cx="6094070" cy="246221"/>
          </a:xfrm>
          <a:prstGeom prst="rect">
            <a:avLst/>
          </a:prstGeom>
          <a:noFill/>
        </p:spPr>
        <p:txBody>
          <a:bodyPr wrap="square">
            <a:spAutoFit/>
          </a:bodyPr>
          <a:lstStyle/>
          <a:p>
            <a:r>
              <a:rPr lang="fr-BE" sz="1000" dirty="0">
                <a:hlinkClick r:id="rId5"/>
              </a:rPr>
              <a:t>https://auth.maze.co/signup</a:t>
            </a:r>
            <a:r>
              <a:rPr lang="fr-BE" sz="1000" dirty="0"/>
              <a:t> </a:t>
            </a:r>
          </a:p>
        </p:txBody>
      </p:sp>
    </p:spTree>
    <p:extLst>
      <p:ext uri="{BB962C8B-B14F-4D97-AF65-F5344CB8AC3E}">
        <p14:creationId xmlns:p14="http://schemas.microsoft.com/office/powerpoint/2010/main" val="597018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BB0D2B-0264-0FF7-E27B-82F9C427C67C}"/>
              </a:ext>
            </a:extLst>
          </p:cNvPr>
          <p:cNvSpPr>
            <a:spLocks noGrp="1"/>
          </p:cNvSpPr>
          <p:nvPr>
            <p:ph type="title"/>
          </p:nvPr>
        </p:nvSpPr>
        <p:spPr/>
        <p:txBody>
          <a:bodyPr/>
          <a:lstStyle/>
          <a:p>
            <a:r>
              <a:rPr lang="fr-FR" dirty="0" err="1">
                <a:latin typeface="Bahnschrift SemiBold"/>
              </a:rPr>
              <a:t>Standardized</a:t>
            </a:r>
            <a:r>
              <a:rPr lang="fr-FR" dirty="0">
                <a:latin typeface="Bahnschrift SemiBold"/>
              </a:rPr>
              <a:t> questionnaire</a:t>
            </a:r>
            <a:endParaRPr lang="fr-FR" dirty="0"/>
          </a:p>
        </p:txBody>
      </p:sp>
      <p:pic>
        <p:nvPicPr>
          <p:cNvPr id="4" name="Image 3" descr="System Usability Scale Scoring">
            <a:extLst>
              <a:ext uri="{FF2B5EF4-FFF2-40B4-BE49-F238E27FC236}">
                <a16:creationId xmlns:a16="http://schemas.microsoft.com/office/drawing/2014/main" id="{0D3820FC-EEED-4E1C-91DD-F75A1620AE48}"/>
              </a:ext>
            </a:extLst>
          </p:cNvPr>
          <p:cNvPicPr>
            <a:picLocks noChangeAspect="1"/>
          </p:cNvPicPr>
          <p:nvPr/>
        </p:nvPicPr>
        <p:blipFill>
          <a:blip r:embed="rId3"/>
          <a:stretch>
            <a:fillRect/>
          </a:stretch>
        </p:blipFill>
        <p:spPr>
          <a:xfrm>
            <a:off x="3223491" y="2231539"/>
            <a:ext cx="5739245" cy="3457102"/>
          </a:xfrm>
          <a:prstGeom prst="rect">
            <a:avLst/>
          </a:prstGeom>
        </p:spPr>
      </p:pic>
      <p:sp>
        <p:nvSpPr>
          <p:cNvPr id="5" name="ZoneTexte 4">
            <a:extLst>
              <a:ext uri="{FF2B5EF4-FFF2-40B4-BE49-F238E27FC236}">
                <a16:creationId xmlns:a16="http://schemas.microsoft.com/office/drawing/2014/main" id="{B4C4302A-85DA-8BD3-3128-ECF3F71DDD0D}"/>
              </a:ext>
            </a:extLst>
          </p:cNvPr>
          <p:cNvSpPr txBox="1"/>
          <p:nvPr/>
        </p:nvSpPr>
        <p:spPr>
          <a:xfrm>
            <a:off x="5312780" y="5688642"/>
            <a:ext cx="37964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00" dirty="0">
                <a:latin typeface="Bahnschrift"/>
                <a:ea typeface="Calibri"/>
                <a:cs typeface="Calibri"/>
                <a:hlinkClick r:id="rId4"/>
              </a:rPr>
              <a:t>https://blog.hubspot.com/service/system-usability-scale-sus</a:t>
            </a:r>
            <a:r>
              <a:rPr lang="fr-FR" sz="1000" dirty="0">
                <a:latin typeface="Bahnschrift"/>
                <a:ea typeface="Calibri"/>
                <a:cs typeface="Calibri"/>
              </a:rPr>
              <a:t> </a:t>
            </a:r>
            <a:endParaRPr lang="fr-FR" sz="1000" dirty="0">
              <a:latin typeface="Bahnschrift"/>
            </a:endParaRPr>
          </a:p>
        </p:txBody>
      </p:sp>
    </p:spTree>
    <p:extLst>
      <p:ext uri="{BB962C8B-B14F-4D97-AF65-F5344CB8AC3E}">
        <p14:creationId xmlns:p14="http://schemas.microsoft.com/office/powerpoint/2010/main" val="3552552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E6932-089A-09B6-E9E5-3934B7E546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F7BEE00-14B4-186F-ECF7-D5D80752B717}"/>
              </a:ext>
            </a:extLst>
          </p:cNvPr>
          <p:cNvSpPr>
            <a:spLocks noGrp="1"/>
          </p:cNvSpPr>
          <p:nvPr>
            <p:ph type="title"/>
          </p:nvPr>
        </p:nvSpPr>
        <p:spPr/>
        <p:txBody>
          <a:bodyPr/>
          <a:lstStyle/>
          <a:p>
            <a:r>
              <a:rPr lang="fr-FR" dirty="0">
                <a:latin typeface="Bahnschrift SemiBold"/>
              </a:rPr>
              <a:t>User Flows</a:t>
            </a:r>
            <a:endParaRPr lang="fr-FR" dirty="0"/>
          </a:p>
        </p:txBody>
      </p:sp>
      <p:pic>
        <p:nvPicPr>
          <p:cNvPr id="6" name="image 87" descr="preencoded.png">
            <a:extLst>
              <a:ext uri="{FF2B5EF4-FFF2-40B4-BE49-F238E27FC236}">
                <a16:creationId xmlns:a16="http://schemas.microsoft.com/office/drawing/2014/main" id="{5EEFDDE5-899E-C9C7-D5E8-C48A1857290E}"/>
              </a:ext>
            </a:extLst>
          </p:cNvPr>
          <p:cNvPicPr>
            <a:picLocks noChangeAspect="1"/>
          </p:cNvPicPr>
          <p:nvPr/>
        </p:nvPicPr>
        <p:blipFill>
          <a:blip r:embed="rId3"/>
          <a:srcRect l="194" t="-829" r="-242" b="19018"/>
          <a:stretch/>
        </p:blipFill>
        <p:spPr>
          <a:xfrm>
            <a:off x="-37162" y="1794670"/>
            <a:ext cx="11371990" cy="4691061"/>
          </a:xfrm>
          <a:prstGeom prst="rect">
            <a:avLst/>
          </a:prstGeom>
        </p:spPr>
      </p:pic>
      <p:pic>
        <p:nvPicPr>
          <p:cNvPr id="8" name="image 88" descr="preencoded.png">
            <a:extLst>
              <a:ext uri="{FF2B5EF4-FFF2-40B4-BE49-F238E27FC236}">
                <a16:creationId xmlns:a16="http://schemas.microsoft.com/office/drawing/2014/main" id="{C9D376E2-D689-FBB5-F8D9-2AE14DE2EC0E}"/>
              </a:ext>
            </a:extLst>
          </p:cNvPr>
          <p:cNvPicPr>
            <a:picLocks noChangeAspect="1"/>
          </p:cNvPicPr>
          <p:nvPr/>
        </p:nvPicPr>
        <p:blipFill>
          <a:blip r:embed="rId4"/>
          <a:srcRect/>
          <a:stretch/>
        </p:blipFill>
        <p:spPr>
          <a:xfrm>
            <a:off x="3915916" y="1842178"/>
            <a:ext cx="8216900" cy="3702050"/>
          </a:xfrm>
          <a:prstGeom prst="rect">
            <a:avLst/>
          </a:prstGeom>
        </p:spPr>
      </p:pic>
    </p:spTree>
    <p:extLst>
      <p:ext uri="{BB962C8B-B14F-4D97-AF65-F5344CB8AC3E}">
        <p14:creationId xmlns:p14="http://schemas.microsoft.com/office/powerpoint/2010/main" val="18050833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822D-3830-0C6A-3E21-6EF45AB83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D8D58-E190-485A-0A23-3AC83F886A60}"/>
              </a:ext>
            </a:extLst>
          </p:cNvPr>
          <p:cNvSpPr>
            <a:spLocks noGrp="1"/>
          </p:cNvSpPr>
          <p:nvPr>
            <p:ph type="title"/>
          </p:nvPr>
        </p:nvSpPr>
        <p:spPr/>
        <p:txBody>
          <a:bodyPr/>
          <a:lstStyle/>
          <a:p>
            <a:r>
              <a:rPr lang="en-US" dirty="0">
                <a:latin typeface="Bahnschrift SemiBold"/>
              </a:rPr>
              <a:t>Example : Recommendation on “Activate your ticket”</a:t>
            </a:r>
          </a:p>
        </p:txBody>
      </p:sp>
      <p:pic>
        <p:nvPicPr>
          <p:cNvPr id="4" name="Base / Left-Right" descr="preencoded.png">
            <a:extLst>
              <a:ext uri="{FF2B5EF4-FFF2-40B4-BE49-F238E27FC236}">
                <a16:creationId xmlns:a16="http://schemas.microsoft.com/office/drawing/2014/main" id="{CBBB3B66-7B1A-9AD1-3C3E-7ED37756A694}"/>
              </a:ext>
            </a:extLst>
          </p:cNvPr>
          <p:cNvPicPr>
            <a:picLocks noChangeAspect="1"/>
          </p:cNvPicPr>
          <p:nvPr/>
        </p:nvPicPr>
        <p:blipFill>
          <a:blip r:embed="rId3"/>
          <a:srcRect l="55423" t="5324"/>
          <a:stretch/>
        </p:blipFill>
        <p:spPr>
          <a:xfrm>
            <a:off x="6846793" y="1844301"/>
            <a:ext cx="3787601" cy="4531852"/>
          </a:xfrm>
          <a:prstGeom prst="rect">
            <a:avLst/>
          </a:prstGeom>
        </p:spPr>
      </p:pic>
      <p:sp>
        <p:nvSpPr>
          <p:cNvPr id="7" name="Titre">
            <a:extLst>
              <a:ext uri="{FF2B5EF4-FFF2-40B4-BE49-F238E27FC236}">
                <a16:creationId xmlns:a16="http://schemas.microsoft.com/office/drawing/2014/main" id="{0D83FD8B-3C82-B1CB-7444-BE31D5E90C17}"/>
              </a:ext>
            </a:extLst>
          </p:cNvPr>
          <p:cNvSpPr/>
          <p:nvPr/>
        </p:nvSpPr>
        <p:spPr>
          <a:xfrm>
            <a:off x="635000" y="1843554"/>
            <a:ext cx="4972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Observation</a:t>
            </a:r>
            <a:endParaRPr lang="en-US" sz="2000" dirty="0">
              <a:solidFill>
                <a:srgbClr val="000000"/>
              </a:solidFill>
              <a:latin typeface="Bahnschrift SemiLight" panose="020B0502040204020203" pitchFamily="34" charset="0"/>
            </a:endParaRPr>
          </a:p>
        </p:txBody>
      </p:sp>
      <p:sp>
        <p:nvSpPr>
          <p:cNvPr id="10" name="Lorem ipsum dolor sit amet consectetur adipiscing elit Nullam et lacus interdum viverra dui in posuere lorem">
            <a:extLst>
              <a:ext uri="{FF2B5EF4-FFF2-40B4-BE49-F238E27FC236}">
                <a16:creationId xmlns:a16="http://schemas.microsoft.com/office/drawing/2014/main" id="{E5E88544-35C8-95F5-BF92-15B5A86359B4}"/>
              </a:ext>
            </a:extLst>
          </p:cNvPr>
          <p:cNvSpPr/>
          <p:nvPr/>
        </p:nvSpPr>
        <p:spPr>
          <a:xfrm>
            <a:off x="635000" y="2326154"/>
            <a:ext cx="5029200" cy="22860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240"/>
              </a:lnSpc>
              <a:buSzPct val="100000"/>
              <a:buChar char="•"/>
            </a:pPr>
            <a:r>
              <a:rPr lang="en-US" sz="1600" dirty="0">
                <a:solidFill>
                  <a:srgbClr val="000000"/>
                </a:solidFill>
                <a:latin typeface="Bahnschrift SemiLight" panose="020B0502040204020203" pitchFamily="34" charset="0"/>
                <a:ea typeface="Satoshi Regular" pitchFamily="34" charset="-122"/>
                <a:cs typeface="Satoshi Regular" pitchFamily="34" charset="-120"/>
              </a:rPr>
              <a:t>The text is scanned diagonally
 This action is seen as immutable for the current ticket
 Many users do not associate “activation” and “validation”
 When they later recall this action, it is associated with the purchase of the ticket rather than its validation.</a:t>
            </a:r>
            <a:endParaRPr lang="en-US" sz="1600" dirty="0">
              <a:solidFill>
                <a:srgbClr val="000000"/>
              </a:solidFill>
              <a:latin typeface="Bahnschrift SemiLight" panose="020B0502040204020203" pitchFamily="34" charset="0"/>
            </a:endParaRPr>
          </a:p>
        </p:txBody>
      </p:sp>
      <p:sp>
        <p:nvSpPr>
          <p:cNvPr id="13" name="Titre">
            <a:extLst>
              <a:ext uri="{FF2B5EF4-FFF2-40B4-BE49-F238E27FC236}">
                <a16:creationId xmlns:a16="http://schemas.microsoft.com/office/drawing/2014/main" id="{3FDD5380-1055-9CEB-C1BA-FC66370B17FB}"/>
              </a:ext>
            </a:extLst>
          </p:cNvPr>
          <p:cNvSpPr/>
          <p:nvPr/>
        </p:nvSpPr>
        <p:spPr>
          <a:xfrm>
            <a:off x="635000" y="4929654"/>
            <a:ext cx="4972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Recommendation</a:t>
            </a:r>
            <a:endParaRPr lang="en-US" sz="2000" dirty="0">
              <a:solidFill>
                <a:srgbClr val="000000"/>
              </a:solidFill>
              <a:latin typeface="Bahnschrift SemiLight" panose="020B0502040204020203" pitchFamily="34" charset="0"/>
            </a:endParaRPr>
          </a:p>
        </p:txBody>
      </p:sp>
      <p:sp>
        <p:nvSpPr>
          <p:cNvPr id="15" name="Lorem ipsum dolor sit amet consectetur adipiscing elit Nullam et lacus interdum viverra dui in posuere lorem">
            <a:extLst>
              <a:ext uri="{FF2B5EF4-FFF2-40B4-BE49-F238E27FC236}">
                <a16:creationId xmlns:a16="http://schemas.microsoft.com/office/drawing/2014/main" id="{EFC6BE40-A1DF-E0F4-E9AB-5C74C99988FD}"/>
              </a:ext>
            </a:extLst>
          </p:cNvPr>
          <p:cNvSpPr/>
          <p:nvPr/>
        </p:nvSpPr>
        <p:spPr>
          <a:xfrm>
            <a:off x="635000" y="5412255"/>
            <a:ext cx="50292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240"/>
              </a:lnSpc>
              <a:buSzPct val="100000"/>
              <a:buChar char="•"/>
            </a:pPr>
            <a:r>
              <a:rPr lang="en-US" sz="1600" dirty="0">
                <a:solidFill>
                  <a:srgbClr val="000000"/>
                </a:solidFill>
                <a:latin typeface="Bahnschrift SemiLight" panose="020B0502040204020203" pitchFamily="34" charset="0"/>
                <a:ea typeface="Satoshi Regular" pitchFamily="34" charset="-122"/>
              </a:rPr>
              <a:t>Refocus on the fact that this action validates the ticket rather than the intermodal aspect - the combination of the two is not understood</a:t>
            </a:r>
          </a:p>
        </p:txBody>
      </p:sp>
      <p:pic>
        <p:nvPicPr>
          <p:cNvPr id="3" name="Picture 2">
            <a:extLst>
              <a:ext uri="{FF2B5EF4-FFF2-40B4-BE49-F238E27FC236}">
                <a16:creationId xmlns:a16="http://schemas.microsoft.com/office/drawing/2014/main" id="{7BD491ED-15C4-5051-96D2-59E33DB17E5F}"/>
              </a:ext>
            </a:extLst>
          </p:cNvPr>
          <p:cNvPicPr>
            <a:picLocks noChangeAspect="1"/>
          </p:cNvPicPr>
          <p:nvPr/>
        </p:nvPicPr>
        <p:blipFill>
          <a:blip r:embed="rId4"/>
          <a:srcRect l="-4728" t="73592" r="34433" b="-5146"/>
          <a:stretch>
            <a:fillRect/>
          </a:stretch>
        </p:blipFill>
        <p:spPr>
          <a:xfrm>
            <a:off x="9838649" y="6083274"/>
            <a:ext cx="917425" cy="292879"/>
          </a:xfrm>
          <a:prstGeom prst="rect">
            <a:avLst/>
          </a:prstGeom>
        </p:spPr>
      </p:pic>
    </p:spTree>
    <p:extLst>
      <p:ext uri="{BB962C8B-B14F-4D97-AF65-F5344CB8AC3E}">
        <p14:creationId xmlns:p14="http://schemas.microsoft.com/office/powerpoint/2010/main" val="4003167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E1118-B665-9BE6-420B-C715E44B2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27F19-A2A2-37FB-544B-938123366941}"/>
              </a:ext>
            </a:extLst>
          </p:cNvPr>
          <p:cNvSpPr>
            <a:spLocks noGrp="1"/>
          </p:cNvSpPr>
          <p:nvPr>
            <p:ph type="title"/>
          </p:nvPr>
        </p:nvSpPr>
        <p:spPr/>
        <p:txBody>
          <a:bodyPr/>
          <a:lstStyle/>
          <a:p>
            <a:r>
              <a:rPr lang="en-US" dirty="0">
                <a:latin typeface="Bahnschrift SemiBold"/>
              </a:rPr>
              <a:t>Example : Commented screens</a:t>
            </a:r>
          </a:p>
        </p:txBody>
      </p:sp>
      <p:pic>
        <p:nvPicPr>
          <p:cNvPr id="5" name="Base / Left-Right" descr="preencoded.png">
            <a:extLst>
              <a:ext uri="{FF2B5EF4-FFF2-40B4-BE49-F238E27FC236}">
                <a16:creationId xmlns:a16="http://schemas.microsoft.com/office/drawing/2014/main" id="{0AF2706C-53BF-7713-2858-DD1B13542EAD}"/>
              </a:ext>
            </a:extLst>
          </p:cNvPr>
          <p:cNvPicPr>
            <a:picLocks noChangeAspect="1"/>
          </p:cNvPicPr>
          <p:nvPr/>
        </p:nvPicPr>
        <p:blipFill>
          <a:blip r:embed="rId3"/>
          <a:srcRect l="49982" t="21569" b="18137"/>
          <a:stretch/>
        </p:blipFill>
        <p:spPr>
          <a:xfrm>
            <a:off x="5914465" y="1994647"/>
            <a:ext cx="5683627" cy="3899654"/>
          </a:xfrm>
          <a:prstGeom prst="rect">
            <a:avLst/>
          </a:prstGeom>
        </p:spPr>
      </p:pic>
      <p:sp>
        <p:nvSpPr>
          <p:cNvPr id="8" name="Titre">
            <a:extLst>
              <a:ext uri="{FF2B5EF4-FFF2-40B4-BE49-F238E27FC236}">
                <a16:creationId xmlns:a16="http://schemas.microsoft.com/office/drawing/2014/main" id="{64D33A73-81C5-A63F-6433-0ED34323B73F}"/>
              </a:ext>
            </a:extLst>
          </p:cNvPr>
          <p:cNvSpPr/>
          <p:nvPr/>
        </p:nvSpPr>
        <p:spPr>
          <a:xfrm>
            <a:off x="635000" y="2008841"/>
            <a:ext cx="4972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Description</a:t>
            </a:r>
            <a:endParaRPr lang="en-US" sz="2000" dirty="0">
              <a:solidFill>
                <a:srgbClr val="000000"/>
              </a:solidFill>
              <a:latin typeface="Bahnschrift SemiLight" panose="020B0502040204020203" pitchFamily="34" charset="0"/>
            </a:endParaRPr>
          </a:p>
        </p:txBody>
      </p:sp>
      <p:sp>
        <p:nvSpPr>
          <p:cNvPr id="11" name="Lorem ipsum dolor sit amet consectetur adipiscing elit Nullam et lacus interdum viverra dui in posuere lorem">
            <a:extLst>
              <a:ext uri="{FF2B5EF4-FFF2-40B4-BE49-F238E27FC236}">
                <a16:creationId xmlns:a16="http://schemas.microsoft.com/office/drawing/2014/main" id="{1FBE0965-E11A-7429-5175-FC846545033F}"/>
              </a:ext>
            </a:extLst>
          </p:cNvPr>
          <p:cNvSpPr/>
          <p:nvPr/>
        </p:nvSpPr>
        <p:spPr>
          <a:xfrm>
            <a:off x="635000" y="2491441"/>
            <a:ext cx="4965700" cy="1428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The phrase related to the image and the examples in the search bar brings a lot of confusion to many users, even a feeling of “aggression” that surprises negatively. Some people therefore think that they cannot look for a house</a:t>
            </a:r>
            <a:r>
              <a:rPr lang="en-US" sz="1600" dirty="0">
                <a:solidFill>
                  <a:srgbClr val="000000"/>
                </a:solidFill>
                <a:latin typeface="Bahnschrift"/>
                <a:ea typeface="Satoshi Regular" pitchFamily="34" charset="-122"/>
                <a:cs typeface="Satoshi Regular" pitchFamily="34" charset="-120"/>
              </a:rPr>
              <a:t>.</a:t>
            </a:r>
            <a:endParaRPr lang="en-US" sz="1600" dirty="0">
              <a:solidFill>
                <a:srgbClr val="000000"/>
              </a:solidFill>
              <a:latin typeface="Bahnschrift"/>
            </a:endParaRPr>
          </a:p>
        </p:txBody>
      </p:sp>
      <p:sp>
        <p:nvSpPr>
          <p:cNvPr id="14" name="Titre">
            <a:extLst>
              <a:ext uri="{FF2B5EF4-FFF2-40B4-BE49-F238E27FC236}">
                <a16:creationId xmlns:a16="http://schemas.microsoft.com/office/drawing/2014/main" id="{CC450F63-29BE-4C03-34A1-D002FAA80DE1}"/>
              </a:ext>
            </a:extLst>
          </p:cNvPr>
          <p:cNvSpPr/>
          <p:nvPr/>
        </p:nvSpPr>
        <p:spPr>
          <a:xfrm>
            <a:off x="635000" y="4237691"/>
            <a:ext cx="4972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Recommendation</a:t>
            </a:r>
            <a:endParaRPr lang="en-US" sz="2000" dirty="0">
              <a:solidFill>
                <a:srgbClr val="000000"/>
              </a:solidFill>
              <a:latin typeface="Bahnschrift SemiLight" panose="020B0502040204020203" pitchFamily="34" charset="0"/>
            </a:endParaRPr>
          </a:p>
        </p:txBody>
      </p:sp>
      <p:sp>
        <p:nvSpPr>
          <p:cNvPr id="17" name="Lorem ipsum dolor sit amet consectetur adipiscing elit Nullam et lacus interdum viverra dui in posuere lorem">
            <a:extLst>
              <a:ext uri="{FF2B5EF4-FFF2-40B4-BE49-F238E27FC236}">
                <a16:creationId xmlns:a16="http://schemas.microsoft.com/office/drawing/2014/main" id="{55859227-9C3D-DD89-268E-140447FBDDD0}"/>
              </a:ext>
            </a:extLst>
          </p:cNvPr>
          <p:cNvSpPr/>
          <p:nvPr/>
        </p:nvSpPr>
        <p:spPr>
          <a:xfrm>
            <a:off x="635000" y="4720291"/>
            <a:ext cx="4965700" cy="1428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000000"/>
                </a:solidFill>
                <a:latin typeface="Bahnschrift SemiLight" panose="020B0502040204020203" pitchFamily="34" charset="0"/>
                <a:ea typeface="Satoshi Regular" pitchFamily="34" charset="-122"/>
                <a:cs typeface="Satoshi Regular" pitchFamily="34" charset="-120"/>
              </a:rPr>
              <a:t>Show a more general sentence about the value proposition, as well as a photo less focused on a specific product.
 Stay general, without focusing on a specific product, in the search bar.</a:t>
            </a:r>
            <a:endParaRPr lang="en-US" sz="1600" dirty="0">
              <a:solidFill>
                <a:srgbClr val="000000"/>
              </a:solidFill>
              <a:latin typeface="Bahnschrift SemiLight" panose="020B0502040204020203" pitchFamily="34" charset="0"/>
            </a:endParaRPr>
          </a:p>
        </p:txBody>
      </p:sp>
    </p:spTree>
    <p:extLst>
      <p:ext uri="{BB962C8B-B14F-4D97-AF65-F5344CB8AC3E}">
        <p14:creationId xmlns:p14="http://schemas.microsoft.com/office/powerpoint/2010/main" val="3565795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4667F-2B9D-89A1-822A-FF443997D7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32250B2-F789-C0CC-0645-3CE215940BA1}"/>
              </a:ext>
            </a:extLst>
          </p:cNvPr>
          <p:cNvSpPr>
            <a:spLocks noGrp="1"/>
          </p:cNvSpPr>
          <p:nvPr>
            <p:ph type="title"/>
          </p:nvPr>
        </p:nvSpPr>
        <p:spPr/>
        <p:txBody>
          <a:bodyPr/>
          <a:lstStyle/>
          <a:p>
            <a:r>
              <a:rPr lang="fr-FR" err="1">
                <a:latin typeface="Bahnschrift SemiBold"/>
              </a:rPr>
              <a:t>Exercise</a:t>
            </a:r>
            <a:endParaRPr lang="fr-FR" err="1"/>
          </a:p>
        </p:txBody>
      </p:sp>
      <p:pic>
        <p:nvPicPr>
          <p:cNvPr id="6" name="Image 5" descr="Une image contenant fournitures de bureau, stylos et plumes, Article de bureau, écriture manuscrite&#10;&#10;Le contenu généré par l’IA peut être incorrect.">
            <a:extLst>
              <a:ext uri="{FF2B5EF4-FFF2-40B4-BE49-F238E27FC236}">
                <a16:creationId xmlns:a16="http://schemas.microsoft.com/office/drawing/2014/main" id="{C05040E6-F46E-ADE6-7CE9-F77F14BAC156}"/>
              </a:ext>
            </a:extLst>
          </p:cNvPr>
          <p:cNvPicPr>
            <a:picLocks noChangeAspect="1"/>
          </p:cNvPicPr>
          <p:nvPr/>
        </p:nvPicPr>
        <p:blipFill>
          <a:blip r:embed="rId3"/>
          <a:stretch>
            <a:fillRect/>
          </a:stretch>
        </p:blipFill>
        <p:spPr>
          <a:xfrm>
            <a:off x="6375400" y="2681288"/>
            <a:ext cx="3886200" cy="2803525"/>
          </a:xfrm>
          <a:prstGeom prst="rect">
            <a:avLst/>
          </a:prstGeom>
        </p:spPr>
      </p:pic>
      <p:sp>
        <p:nvSpPr>
          <p:cNvPr id="5" name="Titre">
            <a:extLst>
              <a:ext uri="{FF2B5EF4-FFF2-40B4-BE49-F238E27FC236}">
                <a16:creationId xmlns:a16="http://schemas.microsoft.com/office/drawing/2014/main" id="{E65C63BB-A0CD-6EAB-C071-20CCB4E1842E}"/>
              </a:ext>
            </a:extLst>
          </p:cNvPr>
          <p:cNvSpPr/>
          <p:nvPr/>
        </p:nvSpPr>
        <p:spPr>
          <a:xfrm>
            <a:off x="635000" y="2978150"/>
            <a:ext cx="49720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3840"/>
              </a:lnSpc>
              <a:buNone/>
            </a:pPr>
            <a:r>
              <a:rPr lang="en-US" sz="3200" b="1" dirty="0">
                <a:solidFill>
                  <a:srgbClr val="222222"/>
                </a:solidFill>
                <a:latin typeface="Bahnschrift SemiLight" panose="020B0502040204020203" pitchFamily="34" charset="0"/>
                <a:ea typeface="Satoshi Bold" pitchFamily="34" charset="-122"/>
                <a:cs typeface="Satoshi Bold" pitchFamily="34" charset="-120"/>
              </a:rPr>
              <a:t>Exercise time</a:t>
            </a:r>
            <a:endParaRPr lang="en-US" sz="3200" dirty="0">
              <a:latin typeface="Bahnschrift SemiLight" panose="020B0502040204020203" pitchFamily="34" charset="0"/>
            </a:endParaRPr>
          </a:p>
        </p:txBody>
      </p:sp>
      <p:sp>
        <p:nvSpPr>
          <p:cNvPr id="8"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1B19DBA6-FC1B-2D2E-D51A-7F45019F3BD2}"/>
              </a:ext>
            </a:extLst>
          </p:cNvPr>
          <p:cNvSpPr/>
          <p:nvPr/>
        </p:nvSpPr>
        <p:spPr>
          <a:xfrm>
            <a:off x="635000" y="3594100"/>
            <a:ext cx="4965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600" dirty="0">
                <a:latin typeface="Bahnschrift SemiLight" panose="020B0502040204020203" pitchFamily="34" charset="0"/>
                <a:ea typeface="+mn-lt"/>
                <a:cs typeface="+mn-lt"/>
              </a:rPr>
              <a:t>Write the report and present</a:t>
            </a:r>
          </a:p>
          <a:p>
            <a:endParaRPr lang="en-US" sz="1600" dirty="0">
              <a:solidFill>
                <a:srgbClr val="000000"/>
              </a:solidFill>
              <a:latin typeface="Bahnschrift"/>
              <a:ea typeface="+mn-lt"/>
              <a:cs typeface="+mn-lt"/>
            </a:endParaRPr>
          </a:p>
          <a:p>
            <a:r>
              <a:rPr lang="en-US" sz="1600" dirty="0">
                <a:solidFill>
                  <a:srgbClr val="222222"/>
                </a:solidFill>
                <a:latin typeface="Bahnschrift SemiLight" panose="020B0502040204020203" pitchFamily="34" charset="0"/>
                <a:ea typeface="+mn-lt"/>
                <a:cs typeface="+mn-lt"/>
              </a:rPr>
              <a:t>Additional resources : </a:t>
            </a:r>
            <a:r>
              <a:rPr lang="en-US" sz="1600" dirty="0">
                <a:latin typeface="Bahnschrift SemiLight" panose="020B0502040204020203" pitchFamily="34" charset="0"/>
                <a:ea typeface="+mn-lt"/>
                <a:cs typeface="+mn-lt"/>
                <a:hlinkClick r:id="rId4"/>
              </a:rPr>
              <a:t>https://digital.gov/resources/digitalgov-user-experience-resources/digitalgov-user-experience-program-usability-starter-kit/</a:t>
            </a:r>
            <a:r>
              <a:rPr lang="en-US" sz="1600" dirty="0">
                <a:solidFill>
                  <a:srgbClr val="222222"/>
                </a:solidFill>
                <a:latin typeface="Bahnschrift SemiLight" panose="020B0502040204020203" pitchFamily="34" charset="0"/>
                <a:ea typeface="+mn-lt"/>
                <a:cs typeface="+mn-lt"/>
              </a:rPr>
              <a:t> </a:t>
            </a:r>
            <a:endParaRPr lang="en-US" dirty="0">
              <a:latin typeface="Bahnschrift SemiLight" panose="020B0502040204020203" pitchFamily="34" charset="0"/>
            </a:endParaRPr>
          </a:p>
        </p:txBody>
      </p:sp>
    </p:spTree>
    <p:extLst>
      <p:ext uri="{BB962C8B-B14F-4D97-AF65-F5344CB8AC3E}">
        <p14:creationId xmlns:p14="http://schemas.microsoft.com/office/powerpoint/2010/main" val="2774310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AE80A-D6CD-14DF-A249-20E10B6B0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3F6E6-3F53-B772-1775-F616EBAC555B}"/>
              </a:ext>
            </a:extLst>
          </p:cNvPr>
          <p:cNvSpPr>
            <a:spLocks noGrp="1"/>
          </p:cNvSpPr>
          <p:nvPr>
            <p:ph type="title"/>
          </p:nvPr>
        </p:nvSpPr>
        <p:spPr/>
        <p:txBody>
          <a:bodyPr/>
          <a:lstStyle/>
          <a:p>
            <a:r>
              <a:rPr lang="en-US">
                <a:latin typeface="Bahnschrift SemiBold"/>
              </a:rPr>
              <a:t>What you need to remember – User Testing</a:t>
            </a:r>
            <a:endParaRPr lang="fr-FR"/>
          </a:p>
        </p:txBody>
      </p:sp>
      <p:sp>
        <p:nvSpPr>
          <p:cNvPr id="4" name="Titre">
            <a:extLst>
              <a:ext uri="{FF2B5EF4-FFF2-40B4-BE49-F238E27FC236}">
                <a16:creationId xmlns:a16="http://schemas.microsoft.com/office/drawing/2014/main" id="{E1F86691-FF2D-44BE-4E0F-0F833C79CAFB}"/>
              </a:ext>
            </a:extLst>
          </p:cNvPr>
          <p:cNvSpPr/>
          <p:nvPr/>
        </p:nvSpPr>
        <p:spPr>
          <a:xfrm>
            <a:off x="635000" y="2120900"/>
            <a:ext cx="10941050" cy="7112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000000"/>
                </a:solidFill>
                <a:latin typeface="Bahnschrift SemiLight" panose="020B0502040204020203" pitchFamily="34" charset="0"/>
                <a:ea typeface="Satoshi Bold" pitchFamily="34" charset="-122"/>
                <a:cs typeface="Satoshi Bold" pitchFamily="34" charset="-120"/>
              </a:rPr>
              <a:t>User testing is the ultimate method for understanding usage in depth and improving your product through qualitative feedback.</a:t>
            </a:r>
            <a:endParaRPr lang="en-US" sz="2000" dirty="0">
              <a:solidFill>
                <a:srgbClr val="000000"/>
              </a:solidFill>
              <a:latin typeface="Bahnschrift SemiLight" panose="020B0502040204020203" pitchFamily="34" charset="0"/>
            </a:endParaRPr>
          </a:p>
        </p:txBody>
      </p:sp>
      <p:sp>
        <p:nvSpPr>
          <p:cNvPr id="9"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ABADDA3F-BD60-2DF6-2DB2-17AD5EDF5C4F}"/>
              </a:ext>
            </a:extLst>
          </p:cNvPr>
          <p:cNvSpPr/>
          <p:nvPr/>
        </p:nvSpPr>
        <p:spPr>
          <a:xfrm>
            <a:off x="635000" y="2959100"/>
            <a:ext cx="10998200" cy="17780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nSpc>
                <a:spcPts val="2800"/>
              </a:lnSpc>
              <a:buSzPct val="100000"/>
              <a:buChar char="•"/>
            </a:pPr>
            <a:r>
              <a:rPr lang="en-US" sz="2000" dirty="0">
                <a:solidFill>
                  <a:srgbClr val="000000"/>
                </a:solidFill>
                <a:latin typeface="Bahnschrift SemiLight" panose="020B0502040204020203" pitchFamily="34" charset="0"/>
                <a:ea typeface="Satoshi Regular"/>
                <a:cs typeface="Satoshi Regular" pitchFamily="34" charset="-120"/>
              </a:rPr>
              <a:t>Conducting effective user testing requires preparation and control of your environment.</a:t>
            </a:r>
          </a:p>
          <a:p>
            <a:pPr marL="254000" indent="-254000">
              <a:lnSpc>
                <a:spcPts val="2800"/>
              </a:lnSpc>
              <a:buSzPct val="100000"/>
              <a:buChar char="•"/>
            </a:pPr>
            <a:r>
              <a:rPr lang="en-US" sz="2000" dirty="0">
                <a:solidFill>
                  <a:srgbClr val="000000"/>
                </a:solidFill>
                <a:latin typeface="Bahnschrift SemiLight" panose="020B0502040204020203" pitchFamily="34" charset="0"/>
                <a:ea typeface="Satoshi Regular"/>
                <a:cs typeface="Satoshi Regular" pitchFamily="34" charset="-120"/>
              </a:rPr>
              <a:t>Conducting a user test means following a test protocol.</a:t>
            </a:r>
          </a:p>
          <a:p>
            <a:pPr marL="254000" indent="-254000" algn="l">
              <a:lnSpc>
                <a:spcPts val="2800"/>
              </a:lnSpc>
              <a:buSzPct val="100000"/>
              <a:buChar char="•"/>
            </a:pPr>
            <a:r>
              <a:rPr lang="en-US" sz="2000" dirty="0">
                <a:solidFill>
                  <a:srgbClr val="000000"/>
                </a:solidFill>
                <a:latin typeface="Bahnschrift SemiLight" panose="020B0502040204020203" pitchFamily="34" charset="0"/>
                <a:ea typeface="Satoshi Regular"/>
                <a:cs typeface="Satoshi Regular" pitchFamily="34" charset="-120"/>
              </a:rPr>
              <a:t>User test analysis focuses on recommendation</a:t>
            </a:r>
            <a:endParaRPr lang="en-US" sz="2000" dirty="0">
              <a:solidFill>
                <a:srgbClr val="000000"/>
              </a:solidFill>
              <a:latin typeface="Bahnschrift SemiLight" panose="020B0502040204020203" pitchFamily="34" charset="0"/>
              <a:ea typeface="Satoshi Regular"/>
            </a:endParaRPr>
          </a:p>
        </p:txBody>
      </p:sp>
    </p:spTree>
    <p:extLst>
      <p:ext uri="{BB962C8B-B14F-4D97-AF65-F5344CB8AC3E}">
        <p14:creationId xmlns:p14="http://schemas.microsoft.com/office/powerpoint/2010/main" val="289462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1BE2-D5C9-0253-A00F-5E4E2331E568}"/>
              </a:ext>
            </a:extLst>
          </p:cNvPr>
          <p:cNvSpPr>
            <a:spLocks noGrp="1"/>
          </p:cNvSpPr>
          <p:nvPr>
            <p:ph type="title"/>
          </p:nvPr>
        </p:nvSpPr>
        <p:spPr/>
        <p:txBody>
          <a:bodyPr/>
          <a:lstStyle/>
          <a:p>
            <a:r>
              <a:rPr lang="en-US">
                <a:latin typeface="Bahnschrift SemiBold"/>
              </a:rPr>
              <a:t>How choosing user feedback method?</a:t>
            </a:r>
            <a:endParaRPr lang="en-US"/>
          </a:p>
        </p:txBody>
      </p:sp>
      <p:pic>
        <p:nvPicPr>
          <p:cNvPr id="47" name="Rectangle 160" descr="preencoded.png">
            <a:extLst>
              <a:ext uri="{FF2B5EF4-FFF2-40B4-BE49-F238E27FC236}">
                <a16:creationId xmlns:a16="http://schemas.microsoft.com/office/drawing/2014/main" id="{E8E61942-DA57-A140-1A82-F907E89A0E6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028" y="2780643"/>
            <a:ext cx="1905000" cy="1905000"/>
          </a:xfrm>
          <a:prstGeom prst="rect">
            <a:avLst/>
          </a:prstGeom>
        </p:spPr>
      </p:pic>
      <p:pic>
        <p:nvPicPr>
          <p:cNvPr id="49" name="Rectangle 169" descr="preencoded.png">
            <a:extLst>
              <a:ext uri="{FF2B5EF4-FFF2-40B4-BE49-F238E27FC236}">
                <a16:creationId xmlns:a16="http://schemas.microsoft.com/office/drawing/2014/main" id="{EB9123F8-0B74-1A82-07A5-678672927A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60528" y="2780643"/>
            <a:ext cx="1905000" cy="1905000"/>
          </a:xfrm>
          <a:prstGeom prst="rect">
            <a:avLst/>
          </a:prstGeom>
        </p:spPr>
      </p:pic>
      <p:pic>
        <p:nvPicPr>
          <p:cNvPr id="51" name="Rectangle 162" descr="preencoded.png">
            <a:extLst>
              <a:ext uri="{FF2B5EF4-FFF2-40B4-BE49-F238E27FC236}">
                <a16:creationId xmlns:a16="http://schemas.microsoft.com/office/drawing/2014/main" id="{5F6B48EE-5747-3245-F715-DCFF5A89B2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028" y="4749143"/>
            <a:ext cx="1905000" cy="1905000"/>
          </a:xfrm>
          <a:prstGeom prst="rect">
            <a:avLst/>
          </a:prstGeom>
        </p:spPr>
      </p:pic>
      <p:pic>
        <p:nvPicPr>
          <p:cNvPr id="53" name="Rectangle 168" descr="preencoded.png">
            <a:extLst>
              <a:ext uri="{FF2B5EF4-FFF2-40B4-BE49-F238E27FC236}">
                <a16:creationId xmlns:a16="http://schemas.microsoft.com/office/drawing/2014/main" id="{937D9BEA-EF08-BA74-24E9-04E29EDC72E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60528" y="4749143"/>
            <a:ext cx="1905000" cy="1905000"/>
          </a:xfrm>
          <a:prstGeom prst="rect">
            <a:avLst/>
          </a:prstGeom>
        </p:spPr>
      </p:pic>
      <p:pic>
        <p:nvPicPr>
          <p:cNvPr id="55" name="Rectangle 163" descr="preencoded.png">
            <a:extLst>
              <a:ext uri="{FF2B5EF4-FFF2-40B4-BE49-F238E27FC236}">
                <a16:creationId xmlns:a16="http://schemas.microsoft.com/office/drawing/2014/main" id="{93A203DE-3AD8-401C-DDCF-7E7F594E17E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77528" y="4749143"/>
            <a:ext cx="1905000" cy="1905000"/>
          </a:xfrm>
          <a:prstGeom prst="rect">
            <a:avLst/>
          </a:prstGeom>
        </p:spPr>
      </p:pic>
      <p:pic>
        <p:nvPicPr>
          <p:cNvPr id="57" name="Rectangle 171" descr="preencoded.png">
            <a:extLst>
              <a:ext uri="{FF2B5EF4-FFF2-40B4-BE49-F238E27FC236}">
                <a16:creationId xmlns:a16="http://schemas.microsoft.com/office/drawing/2014/main" id="{51A0A2E4-ED50-C5D1-5810-EE14CD2CAAE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29028" y="4749143"/>
            <a:ext cx="1905000" cy="1905000"/>
          </a:xfrm>
          <a:prstGeom prst="rect">
            <a:avLst/>
          </a:prstGeom>
        </p:spPr>
      </p:pic>
      <p:pic>
        <p:nvPicPr>
          <p:cNvPr id="59" name="Rectangle 161" descr="preencoded.png">
            <a:extLst>
              <a:ext uri="{FF2B5EF4-FFF2-40B4-BE49-F238E27FC236}">
                <a16:creationId xmlns:a16="http://schemas.microsoft.com/office/drawing/2014/main" id="{19D21DDF-0C3D-2CFD-F1C0-0A52B683964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77528" y="2780643"/>
            <a:ext cx="1905000" cy="1905000"/>
          </a:xfrm>
          <a:prstGeom prst="rect">
            <a:avLst/>
          </a:prstGeom>
        </p:spPr>
      </p:pic>
      <p:pic>
        <p:nvPicPr>
          <p:cNvPr id="61" name="Rectangle 170" descr="preencoded.png">
            <a:extLst>
              <a:ext uri="{FF2B5EF4-FFF2-40B4-BE49-F238E27FC236}">
                <a16:creationId xmlns:a16="http://schemas.microsoft.com/office/drawing/2014/main" id="{BD44C7C5-28B1-CF0A-A87F-68D3364B9FF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29028" y="2780643"/>
            <a:ext cx="1905000" cy="1905000"/>
          </a:xfrm>
          <a:prstGeom prst="rect">
            <a:avLst/>
          </a:prstGeom>
        </p:spPr>
      </p:pic>
      <p:sp>
        <p:nvSpPr>
          <p:cNvPr id="63" name="Low">
            <a:extLst>
              <a:ext uri="{FF2B5EF4-FFF2-40B4-BE49-F238E27FC236}">
                <a16:creationId xmlns:a16="http://schemas.microsoft.com/office/drawing/2014/main" id="{9CB3CEED-E11C-A402-0106-0EFB5ED2C39C}"/>
              </a:ext>
            </a:extLst>
          </p:cNvPr>
          <p:cNvSpPr/>
          <p:nvPr/>
        </p:nvSpPr>
        <p:spPr>
          <a:xfrm>
            <a:off x="1209128" y="2437743"/>
            <a:ext cx="530772" cy="23692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Low</a:t>
            </a:r>
            <a:endParaRPr lang="en-US" sz="1200">
              <a:latin typeface="Bahnschrift"/>
            </a:endParaRPr>
          </a:p>
        </p:txBody>
      </p:sp>
      <p:sp>
        <p:nvSpPr>
          <p:cNvPr id="65" name="Whats going on quantity">
            <a:extLst>
              <a:ext uri="{FF2B5EF4-FFF2-40B4-BE49-F238E27FC236}">
                <a16:creationId xmlns:a16="http://schemas.microsoft.com/office/drawing/2014/main" id="{34B1237B-1403-6EC4-32E4-0604C1392CFF}"/>
              </a:ext>
            </a:extLst>
          </p:cNvPr>
          <p:cNvSpPr/>
          <p:nvPr/>
        </p:nvSpPr>
        <p:spPr>
          <a:xfrm>
            <a:off x="6308178" y="2221843"/>
            <a:ext cx="141605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What's going on? (quantity)</a:t>
            </a:r>
            <a:endParaRPr lang="en-US" sz="1200">
              <a:latin typeface="Bahnschrift"/>
            </a:endParaRPr>
          </a:p>
        </p:txBody>
      </p:sp>
      <p:sp>
        <p:nvSpPr>
          <p:cNvPr id="67" name="Important">
            <a:extLst>
              <a:ext uri="{FF2B5EF4-FFF2-40B4-BE49-F238E27FC236}">
                <a16:creationId xmlns:a16="http://schemas.microsoft.com/office/drawing/2014/main" id="{C80E93C1-B9A0-B460-8A73-68B41154DBF3}"/>
              </a:ext>
            </a:extLst>
          </p:cNvPr>
          <p:cNvSpPr/>
          <p:nvPr/>
        </p:nvSpPr>
        <p:spPr>
          <a:xfrm>
            <a:off x="2974428" y="2437743"/>
            <a:ext cx="7239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Important</a:t>
            </a:r>
            <a:endParaRPr lang="en-US" sz="1200">
              <a:latin typeface="Bahnschrift"/>
            </a:endParaRPr>
          </a:p>
        </p:txBody>
      </p:sp>
      <p:sp>
        <p:nvSpPr>
          <p:cNvPr id="69" name="Why is this happening quali">
            <a:extLst>
              <a:ext uri="{FF2B5EF4-FFF2-40B4-BE49-F238E27FC236}">
                <a16:creationId xmlns:a16="http://schemas.microsoft.com/office/drawing/2014/main" id="{204D4AF2-2BC9-9A88-5964-2990B6F6001C}"/>
              </a:ext>
            </a:extLst>
          </p:cNvPr>
          <p:cNvSpPr/>
          <p:nvPr/>
        </p:nvSpPr>
        <p:spPr>
          <a:xfrm>
            <a:off x="8276678" y="2221843"/>
            <a:ext cx="141605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Why is this happening? (quali)</a:t>
            </a:r>
            <a:endParaRPr lang="en-US" sz="1200">
              <a:latin typeface="Bahnschrift"/>
            </a:endParaRPr>
          </a:p>
        </p:txBody>
      </p:sp>
      <p:sp>
        <p:nvSpPr>
          <p:cNvPr id="71" name="Raised">
            <a:extLst>
              <a:ext uri="{FF2B5EF4-FFF2-40B4-BE49-F238E27FC236}">
                <a16:creationId xmlns:a16="http://schemas.microsoft.com/office/drawing/2014/main" id="{6FD8C2A6-EB95-9821-5A0F-D5062121E815}"/>
              </a:ext>
            </a:extLst>
          </p:cNvPr>
          <p:cNvSpPr/>
          <p:nvPr/>
        </p:nvSpPr>
        <p:spPr>
          <a:xfrm>
            <a:off x="4409528" y="3589063"/>
            <a:ext cx="573032" cy="210645"/>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Raised</a:t>
            </a:r>
            <a:endParaRPr lang="en-US" sz="1200">
              <a:latin typeface="Bahnschrift"/>
            </a:endParaRPr>
          </a:p>
        </p:txBody>
      </p:sp>
      <p:sp>
        <p:nvSpPr>
          <p:cNvPr id="73" name="What are they doing Behavior">
            <a:extLst>
              <a:ext uri="{FF2B5EF4-FFF2-40B4-BE49-F238E27FC236}">
                <a16:creationId xmlns:a16="http://schemas.microsoft.com/office/drawing/2014/main" id="{D76204F0-FE3C-26EF-F170-6F4ED6E09264}"/>
              </a:ext>
            </a:extLst>
          </p:cNvPr>
          <p:cNvSpPr/>
          <p:nvPr/>
        </p:nvSpPr>
        <p:spPr>
          <a:xfrm>
            <a:off x="10061028" y="3568043"/>
            <a:ext cx="1568450" cy="431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What are they doing?
 (Behavior)</a:t>
            </a:r>
            <a:endParaRPr lang="en-US" sz="1200">
              <a:latin typeface="Bahnschrift"/>
            </a:endParaRPr>
          </a:p>
        </p:txBody>
      </p:sp>
      <p:sp>
        <p:nvSpPr>
          <p:cNvPr id="75" name="Emergency">
            <a:extLst>
              <a:ext uri="{FF2B5EF4-FFF2-40B4-BE49-F238E27FC236}">
                <a16:creationId xmlns:a16="http://schemas.microsoft.com/office/drawing/2014/main" id="{368690F1-E2BD-0909-2508-D2AC38B88939}"/>
              </a:ext>
            </a:extLst>
          </p:cNvPr>
          <p:cNvSpPr/>
          <p:nvPr/>
        </p:nvSpPr>
        <p:spPr>
          <a:xfrm rot="5400000">
            <a:off x="4226911" y="4550322"/>
            <a:ext cx="123825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Emergency</a:t>
            </a:r>
            <a:endParaRPr lang="en-US">
              <a:latin typeface="Bahnschrift"/>
            </a:endParaRPr>
          </a:p>
        </p:txBody>
      </p:sp>
      <p:sp>
        <p:nvSpPr>
          <p:cNvPr id="77" name="Weak">
            <a:extLst>
              <a:ext uri="{FF2B5EF4-FFF2-40B4-BE49-F238E27FC236}">
                <a16:creationId xmlns:a16="http://schemas.microsoft.com/office/drawing/2014/main" id="{D5E15B2D-2D2C-9D5D-9D79-AC46AF0ED566}"/>
              </a:ext>
            </a:extLst>
          </p:cNvPr>
          <p:cNvSpPr/>
          <p:nvPr/>
        </p:nvSpPr>
        <p:spPr>
          <a:xfrm>
            <a:off x="4409528" y="5593693"/>
            <a:ext cx="412750" cy="2159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Weak</a:t>
            </a:r>
            <a:endParaRPr lang="en-US" sz="1200">
              <a:latin typeface="Bahnschrift"/>
            </a:endParaRPr>
          </a:p>
        </p:txBody>
      </p:sp>
      <p:sp>
        <p:nvSpPr>
          <p:cNvPr id="79" name="What do they say Attitude">
            <a:extLst>
              <a:ext uri="{FF2B5EF4-FFF2-40B4-BE49-F238E27FC236}">
                <a16:creationId xmlns:a16="http://schemas.microsoft.com/office/drawing/2014/main" id="{27F04284-8894-C328-1EF4-11F66AAFA7F9}"/>
              </a:ext>
            </a:extLst>
          </p:cNvPr>
          <p:cNvSpPr/>
          <p:nvPr/>
        </p:nvSpPr>
        <p:spPr>
          <a:xfrm>
            <a:off x="10061028" y="5485743"/>
            <a:ext cx="1346200" cy="431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What do they say?
 (Attitude)</a:t>
            </a:r>
            <a:endParaRPr lang="en-US" sz="1200">
              <a:latin typeface="Bahnschrift"/>
            </a:endParaRPr>
          </a:p>
        </p:txBody>
      </p:sp>
      <p:sp>
        <p:nvSpPr>
          <p:cNvPr id="81" name="User knowledge">
            <a:extLst>
              <a:ext uri="{FF2B5EF4-FFF2-40B4-BE49-F238E27FC236}">
                <a16:creationId xmlns:a16="http://schemas.microsoft.com/office/drawing/2014/main" id="{EA6A3348-927A-6DE0-1493-94850B2F6D7F}"/>
              </a:ext>
            </a:extLst>
          </p:cNvPr>
          <p:cNvSpPr/>
          <p:nvPr/>
        </p:nvSpPr>
        <p:spPr>
          <a:xfrm>
            <a:off x="1426342" y="1946603"/>
            <a:ext cx="176530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User knowledge</a:t>
            </a:r>
            <a:endParaRPr lang="en-US">
              <a:latin typeface="Bahnschrift"/>
            </a:endParaRPr>
          </a:p>
        </p:txBody>
      </p:sp>
      <p:sp>
        <p:nvSpPr>
          <p:cNvPr id="83" name="Data type">
            <a:extLst>
              <a:ext uri="{FF2B5EF4-FFF2-40B4-BE49-F238E27FC236}">
                <a16:creationId xmlns:a16="http://schemas.microsoft.com/office/drawing/2014/main" id="{9C645374-4872-5A62-FA94-7671073C19B5}"/>
              </a:ext>
            </a:extLst>
          </p:cNvPr>
          <p:cNvSpPr/>
          <p:nvPr/>
        </p:nvSpPr>
        <p:spPr>
          <a:xfrm>
            <a:off x="7470228" y="1783693"/>
            <a:ext cx="104775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Data type</a:t>
            </a:r>
            <a:endParaRPr lang="en-US">
              <a:latin typeface="Bahnschrift"/>
            </a:endParaRPr>
          </a:p>
        </p:txBody>
      </p:sp>
      <p:sp>
        <p:nvSpPr>
          <p:cNvPr id="85" name="Search type">
            <a:extLst>
              <a:ext uri="{FF2B5EF4-FFF2-40B4-BE49-F238E27FC236}">
                <a16:creationId xmlns:a16="http://schemas.microsoft.com/office/drawing/2014/main" id="{F34DFCDE-9741-9579-F28C-D4E53848EC00}"/>
              </a:ext>
            </a:extLst>
          </p:cNvPr>
          <p:cNvSpPr/>
          <p:nvPr/>
        </p:nvSpPr>
        <p:spPr>
          <a:xfrm rot="5400000">
            <a:off x="10651140" y="4467554"/>
            <a:ext cx="1954486" cy="29407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60"/>
              </a:lnSpc>
            </a:pPr>
            <a:r>
              <a:rPr lang="en-US" b="1">
                <a:solidFill>
                  <a:srgbClr val="222222"/>
                </a:solidFill>
                <a:latin typeface="Bahnschrift"/>
              </a:rPr>
              <a:t>Research type</a:t>
            </a:r>
            <a:endParaRPr lang="en-US">
              <a:latin typeface="Bahnschrift"/>
            </a:endParaRPr>
          </a:p>
        </p:txBody>
      </p:sp>
    </p:spTree>
    <p:extLst>
      <p:ext uri="{BB962C8B-B14F-4D97-AF65-F5344CB8AC3E}">
        <p14:creationId xmlns:p14="http://schemas.microsoft.com/office/powerpoint/2010/main" val="599747269"/>
      </p:ext>
    </p:extLst>
  </p:cSld>
  <p:clrMapOvr>
    <a:masterClrMapping/>
  </p:clrMapOvr>
  <p:extLst>
    <p:ext uri="{6950BFC3-D8DA-4A85-94F7-54DA5524770B}">
      <p188:commentRel xmlns:p188="http://schemas.microsoft.com/office/powerpoint/2018/8/main" r:id="rId3"/>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D6BF2-B87C-5AA7-AC9D-63C4D56F5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24F4A-24AE-22B7-61EF-F513B5A0CB77}"/>
              </a:ext>
            </a:extLst>
          </p:cNvPr>
          <p:cNvSpPr>
            <a:spLocks noGrp="1"/>
          </p:cNvSpPr>
          <p:nvPr>
            <p:ph type="title"/>
          </p:nvPr>
        </p:nvSpPr>
        <p:spPr/>
        <p:txBody>
          <a:bodyPr/>
          <a:lstStyle/>
          <a:p>
            <a:r>
              <a:rPr lang="en-US" dirty="0">
                <a:latin typeface="Bahnschrift SemiBold"/>
              </a:rPr>
              <a:t>What you need to remember – User Testing</a:t>
            </a:r>
            <a:endParaRPr lang="fr-FR" dirty="0"/>
          </a:p>
        </p:txBody>
      </p:sp>
      <p:sp>
        <p:nvSpPr>
          <p:cNvPr id="5" name="Titre">
            <a:extLst>
              <a:ext uri="{FF2B5EF4-FFF2-40B4-BE49-F238E27FC236}">
                <a16:creationId xmlns:a16="http://schemas.microsoft.com/office/drawing/2014/main" id="{3DBF773F-EB6C-7FEA-EA5A-61F0E8E31BE9}"/>
              </a:ext>
            </a:extLst>
          </p:cNvPr>
          <p:cNvSpPr/>
          <p:nvPr/>
        </p:nvSpPr>
        <p:spPr>
          <a:xfrm>
            <a:off x="635000" y="2298700"/>
            <a:ext cx="10941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latin typeface="Bahnschrift SemiLight" panose="020B0502040204020203" pitchFamily="34" charset="0"/>
                <a:ea typeface="Satoshi Bold" pitchFamily="34" charset="-122"/>
                <a:cs typeface="Satoshi Bold" pitchFamily="34" charset="-120"/>
              </a:rPr>
              <a:t>5 mistakes to avoid</a:t>
            </a:r>
            <a:endParaRPr lang="en-US" sz="2000" dirty="0">
              <a:latin typeface="Bahnschrift SemiLight" panose="020B0502040204020203" pitchFamily="34" charset="0"/>
            </a:endParaRPr>
          </a:p>
        </p:txBody>
      </p:sp>
      <p:sp>
        <p:nvSpPr>
          <p:cNvPr id="7"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90AF120D-6212-7503-3535-3B70FDD07E25}"/>
              </a:ext>
            </a:extLst>
          </p:cNvPr>
          <p:cNvSpPr/>
          <p:nvPr/>
        </p:nvSpPr>
        <p:spPr>
          <a:xfrm>
            <a:off x="635000" y="2781300"/>
            <a:ext cx="10942171" cy="195729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28600" indent="-228600">
              <a:lnSpc>
                <a:spcPts val="2800"/>
              </a:lnSpc>
              <a:buSzPct val="100000"/>
              <a:buFont typeface="+mj-lt"/>
              <a:buAutoNum type="arabicPeriod"/>
            </a:pPr>
            <a:r>
              <a:rPr lang="en-US" sz="2000" dirty="0">
                <a:latin typeface="Bahnschrift SemiLight" panose="020B0502040204020203" pitchFamily="34" charset="0"/>
                <a:ea typeface="Satoshi Regular"/>
                <a:cs typeface="Satoshi Regular" pitchFamily="34" charset="-120"/>
              </a:rPr>
              <a:t>Not having a test plan</a:t>
            </a:r>
            <a:endParaRPr lang="en-US" sz="2000" dirty="0">
              <a:latin typeface="Bahnschrift SemiLight" panose="020B0502040204020203" pitchFamily="34" charset="0"/>
              <a:ea typeface="Calibri"/>
              <a:cs typeface="Calibri" panose="020F0502020204030204"/>
            </a:endParaRPr>
          </a:p>
          <a:p>
            <a:pPr marL="228600" indent="-228600">
              <a:lnSpc>
                <a:spcPts val="2800"/>
              </a:lnSpc>
              <a:buSzPct val="100000"/>
              <a:buAutoNum type="arabicPeriod"/>
            </a:pPr>
            <a:r>
              <a:rPr lang="en-US" sz="2000" dirty="0">
                <a:latin typeface="Bahnschrift SemiLight" panose="020B0502040204020203" pitchFamily="34" charset="0"/>
                <a:ea typeface="Satoshi Regular"/>
                <a:cs typeface="Satoshi Regular" pitchFamily="34" charset="-120"/>
              </a:rPr>
              <a:t>Recruiting the wrong participants</a:t>
            </a:r>
            <a:endParaRPr lang="en-US" sz="2000" dirty="0">
              <a:latin typeface="Bahnschrift SemiLight" panose="020B0502040204020203" pitchFamily="34" charset="0"/>
              <a:ea typeface="Calibri"/>
              <a:cs typeface="Calibri" panose="020F0502020204030204"/>
            </a:endParaRPr>
          </a:p>
          <a:p>
            <a:pPr marL="228600" indent="-228600">
              <a:lnSpc>
                <a:spcPts val="2800"/>
              </a:lnSpc>
              <a:buSzPct val="100000"/>
              <a:buAutoNum type="arabicPeriod"/>
            </a:pPr>
            <a:r>
              <a:rPr lang="en-US" sz="2000" dirty="0">
                <a:latin typeface="Bahnschrift SemiLight" panose="020B0502040204020203" pitchFamily="34" charset="0"/>
                <a:ea typeface="Satoshi Regular"/>
                <a:cs typeface="Satoshi Regular" pitchFamily="34" charset="-120"/>
              </a:rPr>
              <a:t>Not testing early enough</a:t>
            </a:r>
            <a:endParaRPr lang="en-US" sz="2000" dirty="0">
              <a:latin typeface="Bahnschrift SemiLight" panose="020B0502040204020203" pitchFamily="34" charset="0"/>
              <a:ea typeface="Calibri"/>
              <a:cs typeface="Calibri" panose="020F0502020204030204"/>
            </a:endParaRPr>
          </a:p>
          <a:p>
            <a:pPr marL="228600" indent="-228600">
              <a:lnSpc>
                <a:spcPts val="2800"/>
              </a:lnSpc>
              <a:buSzPct val="100000"/>
              <a:buAutoNum type="arabicPeriod"/>
            </a:pPr>
            <a:r>
              <a:rPr lang="en-US" sz="2000" dirty="0">
                <a:latin typeface="Bahnschrift SemiLight" panose="020B0502040204020203" pitchFamily="34" charset="0"/>
                <a:ea typeface="Satoshi Regular"/>
                <a:cs typeface="Satoshi Regular" pitchFamily="34" charset="-120"/>
              </a:rPr>
              <a:t>Including too much information</a:t>
            </a:r>
            <a:endParaRPr lang="en-US" sz="2000" dirty="0">
              <a:latin typeface="Bahnschrift SemiLight" panose="020B0502040204020203" pitchFamily="34" charset="0"/>
              <a:ea typeface="Calibri"/>
              <a:cs typeface="Calibri" panose="020F0502020204030204"/>
            </a:endParaRPr>
          </a:p>
          <a:p>
            <a:pPr marL="228600" indent="-228600">
              <a:lnSpc>
                <a:spcPts val="2800"/>
              </a:lnSpc>
              <a:buSzPct val="100000"/>
              <a:buAutoNum type="arabicPeriod"/>
            </a:pPr>
            <a:r>
              <a:rPr lang="en-US" sz="2000" dirty="0">
                <a:latin typeface="Bahnschrift SemiLight" panose="020B0502040204020203" pitchFamily="34" charset="0"/>
                <a:ea typeface="Satoshi Regular"/>
                <a:cs typeface="Satoshi Regular" pitchFamily="34" charset="-120"/>
              </a:rPr>
              <a:t>Test to confirm your own ideas</a:t>
            </a:r>
            <a:endParaRPr lang="en-US" sz="2000" dirty="0">
              <a:latin typeface="Bahnschrift SemiLight" panose="020B0502040204020203" pitchFamily="34" charset="0"/>
              <a:ea typeface="Calibri"/>
              <a:cs typeface="Calibri" panose="020F0502020204030204"/>
            </a:endParaRPr>
          </a:p>
        </p:txBody>
      </p:sp>
    </p:spTree>
    <p:extLst>
      <p:ext uri="{BB962C8B-B14F-4D97-AF65-F5344CB8AC3E}">
        <p14:creationId xmlns:p14="http://schemas.microsoft.com/office/powerpoint/2010/main" val="3386019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4524315"/>
          </a:xfrm>
          <a:prstGeom prst="rect">
            <a:avLst/>
          </a:prstGeom>
          <a:noFill/>
        </p:spPr>
        <p:txBody>
          <a:bodyPr wrap="square">
            <a:spAutoFit/>
          </a:bodyPr>
          <a:lstStyle/>
          <a:p>
            <a:pPr>
              <a:buNone/>
            </a:pPr>
            <a:r>
              <a:rPr lang="en-US" dirty="0">
                <a:solidFill>
                  <a:srgbClr val="000000"/>
                </a:solidFill>
                <a:latin typeface="Bahnschrift SemiLight"/>
                <a:ea typeface="Satoshi Regular"/>
              </a:rPr>
              <a:t>You've just completed a key step in becoming a thoughtful and effective UX designer.</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In this lesson, we explored how User Research helps you deeply understand your users — their needs, goals, frustrations, and behaviors. </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You learned how to ask the right questions, choose the right research methods, and extract meaningful insights from your findings.</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We also dived into Usability Testing, where you observed how real users interact with your designs. You learned how to test early, test often, and iterate based on real feedback — not assumptions.</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Together, these skills ensure that your designs are not only beautiful, but useful, usable, and grounded in real-world needs.</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Keep putting users first. It’s the heart of great UX.</a:t>
            </a:r>
          </a:p>
        </p:txBody>
      </p:sp>
    </p:spTree>
    <p:extLst>
      <p:ext uri="{BB962C8B-B14F-4D97-AF65-F5344CB8AC3E}">
        <p14:creationId xmlns:p14="http://schemas.microsoft.com/office/powerpoint/2010/main" val="1045037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CBCC6-6D27-F2B1-59DA-00550DD21293}"/>
            </a:ext>
          </a:extLst>
        </p:cNvPr>
        <p:cNvGrpSpPr/>
        <p:nvPr/>
      </p:nvGrpSpPr>
      <p:grpSpPr>
        <a:xfrm>
          <a:off x="0" y="0"/>
          <a:ext cx="0" cy="0"/>
          <a:chOff x="0" y="0"/>
          <a:chExt cx="0" cy="0"/>
        </a:xfrm>
      </p:grpSpPr>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2EBD9C20-9051-EA19-1B62-844DD41CDE4B}"/>
              </a:ext>
            </a:extLst>
          </p:cNvPr>
          <p:cNvSpPr/>
          <p:nvPr/>
        </p:nvSpPr>
        <p:spPr>
          <a:xfrm>
            <a:off x="596900" y="2011366"/>
            <a:ext cx="10998200" cy="4978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Evolution of heuristic inspection: towards an integration of accessibility, practicality, emotion and persuasion criteria in ergonomic evaluation (</a:t>
            </a:r>
            <a:r>
              <a:rPr lang="en-US" sz="2000" dirty="0" err="1">
                <a:solidFill>
                  <a:srgbClr val="222222"/>
                </a:solidFill>
                <a:latin typeface="Bahnschrift"/>
                <a:ea typeface="Satoshi Regular"/>
                <a:cs typeface="Satoshi Regular" pitchFamily="34" charset="-120"/>
              </a:rPr>
              <a:t>Brangier</a:t>
            </a:r>
            <a:r>
              <a:rPr lang="en-US" sz="2000" dirty="0">
                <a:solidFill>
                  <a:srgbClr val="222222"/>
                </a:solidFill>
                <a:latin typeface="Bahnschrift"/>
                <a:ea typeface="Satoshi Regular"/>
                <a:cs typeface="Satoshi Regular" pitchFamily="34" charset="-120"/>
              </a:rPr>
              <a:t> et al., 2015)</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Introducing Usability Heuristics for Mobile Map Applications (</a:t>
            </a:r>
            <a:r>
              <a:rPr lang="en-US" sz="2000" dirty="0" err="1">
                <a:solidFill>
                  <a:srgbClr val="222222"/>
                </a:solidFill>
                <a:latin typeface="Bahnschrift"/>
                <a:ea typeface="Satoshi Regular"/>
                <a:cs typeface="Satoshi Regular" pitchFamily="34" charset="-120"/>
              </a:rPr>
              <a:t>Kuparinem</a:t>
            </a:r>
            <a:r>
              <a:rPr lang="en-US" sz="2000" dirty="0">
                <a:solidFill>
                  <a:srgbClr val="222222"/>
                </a:solidFill>
                <a:latin typeface="Bahnschrift"/>
                <a:ea typeface="Satoshi Regular"/>
                <a:cs typeface="Satoshi Regular" pitchFamily="34" charset="-120"/>
              </a:rPr>
              <a:t>, 2013)</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Appropriating and Assessing Heuristics for Mobile Computing (Bertini et al. )</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A Set Of Heuristics for User Experience Evaluation in E-commerce Websites (</a:t>
            </a:r>
            <a:r>
              <a:rPr lang="en-US" sz="2000" dirty="0" err="1">
                <a:solidFill>
                  <a:srgbClr val="222222"/>
                </a:solidFill>
                <a:latin typeface="Bahnschrift"/>
                <a:ea typeface="Satoshi Regular"/>
                <a:cs typeface="Satoshi Regular" pitchFamily="34" charset="-120"/>
              </a:rPr>
              <a:t>Bonastre</a:t>
            </a:r>
            <a:r>
              <a:rPr lang="en-US" sz="2000" dirty="0">
                <a:solidFill>
                  <a:srgbClr val="222222"/>
                </a:solidFill>
                <a:latin typeface="Bahnschrift"/>
                <a:ea typeface="Satoshi Regular"/>
                <a:cs typeface="Satoshi Regular" pitchFamily="34" charset="-120"/>
              </a:rPr>
              <a:t> &amp; Granollers)</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Heuristic evaluation for e-Government websites in Saudi Arabia (</a:t>
            </a:r>
            <a:r>
              <a:rPr lang="en-US" sz="2000" dirty="0" err="1">
                <a:solidFill>
                  <a:srgbClr val="222222"/>
                </a:solidFill>
                <a:latin typeface="Bahnschrift"/>
                <a:ea typeface="Satoshi Regular"/>
                <a:cs typeface="Satoshi Regular" pitchFamily="34" charset="-120"/>
              </a:rPr>
              <a:t>Eidaroos</a:t>
            </a:r>
            <a:r>
              <a:rPr lang="en-US" sz="2000" dirty="0">
                <a:solidFill>
                  <a:srgbClr val="222222"/>
                </a:solidFill>
                <a:latin typeface="Bahnschrift"/>
                <a:ea typeface="Satoshi Regular"/>
                <a:cs typeface="Satoshi Regular" pitchFamily="34" charset="-120"/>
              </a:rPr>
              <a:t> &amp; al.)</a:t>
            </a:r>
            <a:endParaRPr lang="en-US" sz="2000" dirty="0">
              <a:solidFill>
                <a:srgbClr val="000000"/>
              </a:solidFill>
              <a:latin typeface="Bahnschrift"/>
              <a:ea typeface="Satoshi Regular"/>
              <a:cs typeface="Calibri" panose="020F0502020204030204"/>
            </a:endParaRPr>
          </a:p>
        </p:txBody>
      </p:sp>
      <p:sp>
        <p:nvSpPr>
          <p:cNvPr id="15" name="Title 14">
            <a:extLst>
              <a:ext uri="{FF2B5EF4-FFF2-40B4-BE49-F238E27FC236}">
                <a16:creationId xmlns:a16="http://schemas.microsoft.com/office/drawing/2014/main" id="{26DD1DD6-AF21-A19C-F75C-29C52A449FA0}"/>
              </a:ext>
            </a:extLst>
          </p:cNvPr>
          <p:cNvSpPr>
            <a:spLocks noGrp="1"/>
          </p:cNvSpPr>
          <p:nvPr>
            <p:ph type="title"/>
          </p:nvPr>
        </p:nvSpPr>
        <p:spPr/>
        <p:txBody>
          <a:bodyPr/>
          <a:lstStyle/>
          <a:p>
            <a:endParaRPr lang="fr-BE"/>
          </a:p>
        </p:txBody>
      </p:sp>
    </p:spTree>
    <p:extLst>
      <p:ext uri="{BB962C8B-B14F-4D97-AF65-F5344CB8AC3E}">
        <p14:creationId xmlns:p14="http://schemas.microsoft.com/office/powerpoint/2010/main" val="527601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B95BC-D0FC-D765-E661-164D33F43DD3}"/>
            </a:ext>
          </a:extLst>
        </p:cNvPr>
        <p:cNvGrpSpPr/>
        <p:nvPr/>
      </p:nvGrpSpPr>
      <p:grpSpPr>
        <a:xfrm>
          <a:off x="0" y="0"/>
          <a:ext cx="0" cy="0"/>
          <a:chOff x="0" y="0"/>
          <a:chExt cx="0" cy="0"/>
        </a:xfrm>
      </p:grpSpPr>
      <p:sp>
        <p:nvSpPr>
          <p:cNvPr id="4" name="Lorem ipsum dolor sit amet consectetur adipiscing elit Nullam et lacus interdum viverra dui in posuere lorem Donec tincidunt tempus justo eu luctus In eu malesuada nulla ac sollicitudin orci Nam non nisl id justo egestas malesuada eu vel ligula">
            <a:extLst>
              <a:ext uri="{FF2B5EF4-FFF2-40B4-BE49-F238E27FC236}">
                <a16:creationId xmlns:a16="http://schemas.microsoft.com/office/drawing/2014/main" id="{0EF82138-C5D3-F7A2-5203-9CE7FC184E65}"/>
              </a:ext>
            </a:extLst>
          </p:cNvPr>
          <p:cNvSpPr/>
          <p:nvPr/>
        </p:nvSpPr>
        <p:spPr>
          <a:xfrm>
            <a:off x="601382" y="1791447"/>
            <a:ext cx="10998200" cy="4978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10 heuristics for an Optimal User Experience (Colombo &amp; Pasch)</a:t>
            </a:r>
            <a:endParaRPr lang="en-US" sz="2000" dirty="0">
              <a:solidFill>
                <a:srgbClr val="000000"/>
              </a:solidFill>
              <a:latin typeface="Bahnschrift"/>
              <a:ea typeface="Satoshi Regular"/>
              <a:cs typeface="Calibri"/>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The evolution of the ergonomics of computer products: accessibility, usability, emotionality and influenceability (</a:t>
            </a:r>
            <a:r>
              <a:rPr lang="en-US" sz="2000" dirty="0" err="1">
                <a:solidFill>
                  <a:srgbClr val="222222"/>
                </a:solidFill>
                <a:latin typeface="Bahnschrift"/>
                <a:ea typeface="Satoshi Regular"/>
                <a:cs typeface="Satoshi Regular" pitchFamily="34" charset="-120"/>
              </a:rPr>
              <a:t>Brangier</a:t>
            </a:r>
            <a:r>
              <a:rPr lang="en-US" sz="2000" dirty="0">
                <a:solidFill>
                  <a:srgbClr val="222222"/>
                </a:solidFill>
                <a:latin typeface="Bahnschrift"/>
                <a:ea typeface="Satoshi Regular"/>
                <a:cs typeface="Satoshi Regular" pitchFamily="34" charset="-120"/>
              </a:rPr>
              <a:t> &amp; Bastien)</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Development of an analysis grid of persuasive aspects in computer ergonomics (</a:t>
            </a:r>
            <a:r>
              <a:rPr lang="en-US" sz="2000" dirty="0" err="1">
                <a:solidFill>
                  <a:srgbClr val="222222"/>
                </a:solidFill>
                <a:latin typeface="Bahnschrift"/>
                <a:ea typeface="Satoshi Regular"/>
                <a:cs typeface="Satoshi Regular" pitchFamily="34" charset="-120"/>
              </a:rPr>
              <a:t>Nemery</a:t>
            </a:r>
            <a:r>
              <a:rPr lang="en-US" sz="2000" dirty="0">
                <a:solidFill>
                  <a:srgbClr val="222222"/>
                </a:solidFill>
                <a:latin typeface="Bahnschrift"/>
                <a:ea typeface="Satoshi Regular"/>
                <a:cs typeface="Satoshi Regular" pitchFamily="34" charset="-120"/>
              </a:rPr>
              <a:t>, </a:t>
            </a:r>
            <a:r>
              <a:rPr lang="en-US" sz="2000" dirty="0" err="1">
                <a:solidFill>
                  <a:srgbClr val="222222"/>
                </a:solidFill>
                <a:latin typeface="Bahnschrift"/>
                <a:ea typeface="Satoshi Regular"/>
                <a:cs typeface="Satoshi Regular" pitchFamily="34" charset="-120"/>
              </a:rPr>
              <a:t>Brangier</a:t>
            </a:r>
            <a:r>
              <a:rPr lang="en-US" sz="2000" dirty="0">
                <a:solidFill>
                  <a:srgbClr val="222222"/>
                </a:solidFill>
                <a:latin typeface="Bahnschrift"/>
                <a:ea typeface="Satoshi Regular"/>
                <a:cs typeface="Satoshi Regular" pitchFamily="34" charset="-120"/>
              </a:rPr>
              <a:t>, Kopp)</a:t>
            </a:r>
            <a:endParaRPr lang="en-US" sz="2000" dirty="0">
              <a:solidFill>
                <a:srgbClr val="000000"/>
              </a:solidFill>
              <a:latin typeface="Bahnschrift"/>
              <a:ea typeface="Satoshi Regular"/>
              <a:cs typeface="Calibri" panose="020F0502020204030204"/>
            </a:endParaRPr>
          </a:p>
          <a:p>
            <a:pPr marL="254000" indent="-254000">
              <a:lnSpc>
                <a:spcPct val="150000"/>
              </a:lnSpc>
              <a:buSzPct val="100000"/>
              <a:buChar char="•"/>
            </a:pPr>
            <a:r>
              <a:rPr lang="en-US" sz="2000" dirty="0">
                <a:solidFill>
                  <a:srgbClr val="222222"/>
                </a:solidFill>
                <a:latin typeface="Bahnschrift"/>
                <a:ea typeface="Satoshi Regular"/>
                <a:cs typeface="Satoshi Regular" pitchFamily="34" charset="-120"/>
              </a:rPr>
              <a:t>Development, validation and application of the interactive persuasion criteria grid (</a:t>
            </a:r>
            <a:r>
              <a:rPr lang="en-US" sz="2000" dirty="0" err="1">
                <a:solidFill>
                  <a:srgbClr val="222222"/>
                </a:solidFill>
                <a:latin typeface="Bahnschrift"/>
                <a:ea typeface="Satoshi Regular"/>
                <a:cs typeface="Satoshi Regular" pitchFamily="34" charset="-120"/>
              </a:rPr>
              <a:t>Nemery</a:t>
            </a:r>
            <a:r>
              <a:rPr lang="en-US" sz="2000" dirty="0">
                <a:solidFill>
                  <a:srgbClr val="222222"/>
                </a:solidFill>
                <a:latin typeface="Bahnschrift"/>
                <a:ea typeface="Satoshi Regular"/>
                <a:cs typeface="Satoshi Regular" pitchFamily="34" charset="-120"/>
              </a:rPr>
              <a:t>)
 </a:t>
            </a:r>
            <a:r>
              <a:rPr lang="en-US" sz="2000" dirty="0">
                <a:solidFill>
                  <a:srgbClr val="222222"/>
                </a:solidFill>
                <a:latin typeface="Bahnschrift"/>
                <a:ea typeface="Satoshi Regular"/>
                <a:cs typeface="Satoshi Regular" pitchFamily="34" charset="-120"/>
                <a:hlinkClick r:id="rId3"/>
              </a:rPr>
              <a:t>http://ergoweb.ca/criteres/</a:t>
            </a:r>
            <a:r>
              <a:rPr lang="en-US" sz="2000" dirty="0">
                <a:solidFill>
                  <a:srgbClr val="222222"/>
                </a:solidFill>
                <a:latin typeface="Bahnschrift"/>
                <a:ea typeface="Satoshi Regular"/>
                <a:cs typeface="Satoshi Regular" pitchFamily="34" charset="-120"/>
              </a:rPr>
              <a:t> </a:t>
            </a:r>
            <a:endParaRPr lang="en-US" sz="2000" dirty="0">
              <a:latin typeface="Bahnschrift"/>
              <a:ea typeface="Satoshi Regular"/>
              <a:cs typeface="Calibri" panose="020F0502020204030204"/>
            </a:endParaRPr>
          </a:p>
        </p:txBody>
      </p:sp>
      <p:sp>
        <p:nvSpPr>
          <p:cNvPr id="15" name="Title 14">
            <a:extLst>
              <a:ext uri="{FF2B5EF4-FFF2-40B4-BE49-F238E27FC236}">
                <a16:creationId xmlns:a16="http://schemas.microsoft.com/office/drawing/2014/main" id="{1F6D6885-4BDE-BCE8-01A6-EB81F913864D}"/>
              </a:ext>
            </a:extLst>
          </p:cNvPr>
          <p:cNvSpPr>
            <a:spLocks noGrp="1"/>
          </p:cNvSpPr>
          <p:nvPr>
            <p:ph type="title"/>
          </p:nvPr>
        </p:nvSpPr>
        <p:spPr/>
        <p:txBody>
          <a:bodyPr/>
          <a:lstStyle/>
          <a:p>
            <a:endParaRPr lang="fr-BE"/>
          </a:p>
        </p:txBody>
      </p:sp>
    </p:spTree>
    <p:extLst>
      <p:ext uri="{BB962C8B-B14F-4D97-AF65-F5344CB8AC3E}">
        <p14:creationId xmlns:p14="http://schemas.microsoft.com/office/powerpoint/2010/main" val="650580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4A37-57FA-C318-D8BD-7CD55BF3120E}"/>
              </a:ext>
            </a:extLst>
          </p:cNvPr>
          <p:cNvSpPr>
            <a:spLocks noGrp="1"/>
          </p:cNvSpPr>
          <p:nvPr>
            <p:ph type="title"/>
          </p:nvPr>
        </p:nvSpPr>
        <p:spPr/>
        <p:txBody>
          <a:bodyPr/>
          <a:lstStyle/>
          <a:p>
            <a:r>
              <a:rPr lang="en-US" dirty="0">
                <a:latin typeface="Bahnschrift SemiBold"/>
              </a:rPr>
              <a:t>ADDITIONAL READING</a:t>
            </a:r>
            <a:endParaRPr lang="fr-BE" dirty="0"/>
          </a:p>
        </p:txBody>
      </p:sp>
      <p:sp>
        <p:nvSpPr>
          <p:cNvPr id="3" name="Content Placeholder 2">
            <a:extLst>
              <a:ext uri="{FF2B5EF4-FFF2-40B4-BE49-F238E27FC236}">
                <a16:creationId xmlns:a16="http://schemas.microsoft.com/office/drawing/2014/main" id="{AF9481A4-C57C-1D90-58CC-37BF8F757BD6}"/>
              </a:ext>
            </a:extLst>
          </p:cNvPr>
          <p:cNvSpPr>
            <a:spLocks noGrp="1"/>
          </p:cNvSpPr>
          <p:nvPr>
            <p:ph idx="1"/>
          </p:nvPr>
        </p:nvSpPr>
        <p:spPr/>
        <p:txBody>
          <a:bodyPr/>
          <a:lstStyle/>
          <a:p>
            <a:endParaRPr lang="en-US" dirty="0">
              <a:ea typeface="Calibri"/>
              <a:cs typeface="Calibri"/>
            </a:endParaRPr>
          </a:p>
          <a:p>
            <a:endParaRPr lang="fr-BE" dirty="0"/>
          </a:p>
        </p:txBody>
      </p:sp>
      <p:sp>
        <p:nvSpPr>
          <p:cNvPr id="4" name="TextBox 3">
            <a:extLst>
              <a:ext uri="{FF2B5EF4-FFF2-40B4-BE49-F238E27FC236}">
                <a16:creationId xmlns:a16="http://schemas.microsoft.com/office/drawing/2014/main" id="{7C8E3740-8B74-8BAC-2EC3-DB6B7D50A7FB}"/>
              </a:ext>
            </a:extLst>
          </p:cNvPr>
          <p:cNvSpPr txBox="1"/>
          <p:nvPr/>
        </p:nvSpPr>
        <p:spPr>
          <a:xfrm>
            <a:off x="671332" y="2106592"/>
            <a:ext cx="9722734"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22222"/>
                </a:solidFill>
                <a:ea typeface="+mn-lt"/>
                <a:cs typeface="+mn-lt"/>
                <a:hlinkClick r:id="rId3"/>
              </a:rPr>
              <a:t>https://digital.gov/resources/digitalgov-user-experience-resources/digitalgov-user-experience-program-usability-starter-kit/</a:t>
            </a:r>
            <a:endParaRPr lang="en-US" dirty="0">
              <a:solidFill>
                <a:srgbClr val="222222"/>
              </a:solidFill>
              <a:ea typeface="+mn-lt"/>
              <a:cs typeface="+mn-lt"/>
            </a:endParaRPr>
          </a:p>
          <a:p>
            <a:pPr marL="285750" indent="-285750">
              <a:buFont typeface="Arial" panose="020B0604020202020204" pitchFamily="34" charset="0"/>
              <a:buChar char="•"/>
            </a:pPr>
            <a:r>
              <a:rPr lang="en-US" dirty="0">
                <a:hlinkClick r:id="rId4"/>
              </a:rPr>
              <a:t>Usability test software tool: Excel data logger</a:t>
            </a:r>
            <a:endParaRPr lang="en-US" dirty="0"/>
          </a:p>
          <a:p>
            <a:pPr marL="285750" indent="-285750">
              <a:buFont typeface="Arial" panose="020B0604020202020204" pitchFamily="34" charset="0"/>
              <a:buChar char="•"/>
            </a:pPr>
            <a:r>
              <a:rPr lang="en-US" dirty="0">
                <a:hlinkClick r:id="rId5"/>
              </a:rPr>
              <a:t>Body Language: Understanding Nonverbal Communication | Science of People</a:t>
            </a:r>
            <a:endParaRPr lang="en-US" dirty="0">
              <a:solidFill>
                <a:srgbClr val="222222"/>
              </a:solidFill>
              <a:ea typeface="+mn-lt"/>
              <a:cs typeface="+mn-lt"/>
            </a:endParaRPr>
          </a:p>
          <a:p>
            <a:pPr marL="285750" indent="-285750">
              <a:buFont typeface="Arial" panose="020B0604020202020204" pitchFamily="34" charset="0"/>
              <a:buChar char="•"/>
            </a:pPr>
            <a:endParaRPr lang="fr-BE" dirty="0"/>
          </a:p>
        </p:txBody>
      </p:sp>
    </p:spTree>
    <p:extLst>
      <p:ext uri="{BB962C8B-B14F-4D97-AF65-F5344CB8AC3E}">
        <p14:creationId xmlns:p14="http://schemas.microsoft.com/office/powerpoint/2010/main" val="142458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0D861-C998-32EA-B4CE-52E651C17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94C1-9D83-9CD2-FB14-EDCBA79B3A21}"/>
              </a:ext>
            </a:extLst>
          </p:cNvPr>
          <p:cNvSpPr>
            <a:spLocks noGrp="1"/>
          </p:cNvSpPr>
          <p:nvPr>
            <p:ph type="title"/>
          </p:nvPr>
        </p:nvSpPr>
        <p:spPr/>
        <p:txBody>
          <a:bodyPr>
            <a:normAutofit/>
          </a:bodyPr>
          <a:lstStyle/>
          <a:p>
            <a:r>
              <a:rPr lang="en-US">
                <a:latin typeface="Bahnschrift SemiBold"/>
              </a:rPr>
              <a:t>How choosing user feedback method?</a:t>
            </a:r>
          </a:p>
        </p:txBody>
      </p:sp>
      <p:pic>
        <p:nvPicPr>
          <p:cNvPr id="47" name="Rectangle 160" descr="preencoded.png">
            <a:extLst>
              <a:ext uri="{FF2B5EF4-FFF2-40B4-BE49-F238E27FC236}">
                <a16:creationId xmlns:a16="http://schemas.microsoft.com/office/drawing/2014/main" id="{3863E374-4EC6-BFFD-711A-375999A436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028" y="2780643"/>
            <a:ext cx="1905000" cy="1905000"/>
          </a:xfrm>
          <a:prstGeom prst="rect">
            <a:avLst/>
          </a:prstGeom>
        </p:spPr>
      </p:pic>
      <p:pic>
        <p:nvPicPr>
          <p:cNvPr id="49" name="Rectangle 169" descr="preencoded.png">
            <a:extLst>
              <a:ext uri="{FF2B5EF4-FFF2-40B4-BE49-F238E27FC236}">
                <a16:creationId xmlns:a16="http://schemas.microsoft.com/office/drawing/2014/main" id="{7A8283C4-2C8E-0BED-42DF-68485A962C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60528" y="2780643"/>
            <a:ext cx="1905000" cy="1905000"/>
          </a:xfrm>
          <a:prstGeom prst="rect">
            <a:avLst/>
          </a:prstGeom>
        </p:spPr>
      </p:pic>
      <p:pic>
        <p:nvPicPr>
          <p:cNvPr id="51" name="Rectangle 162" descr="preencoded.png">
            <a:extLst>
              <a:ext uri="{FF2B5EF4-FFF2-40B4-BE49-F238E27FC236}">
                <a16:creationId xmlns:a16="http://schemas.microsoft.com/office/drawing/2014/main" id="{6D8B75D6-8C00-1019-3E73-975B2547FEA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09028" y="4749143"/>
            <a:ext cx="1905000" cy="1905000"/>
          </a:xfrm>
          <a:prstGeom prst="rect">
            <a:avLst/>
          </a:prstGeom>
        </p:spPr>
      </p:pic>
      <p:pic>
        <p:nvPicPr>
          <p:cNvPr id="53" name="Rectangle 168" descr="preencoded.png">
            <a:extLst>
              <a:ext uri="{FF2B5EF4-FFF2-40B4-BE49-F238E27FC236}">
                <a16:creationId xmlns:a16="http://schemas.microsoft.com/office/drawing/2014/main" id="{DE00C7BA-4F82-C882-4CC9-594E7365A3B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60528" y="4749143"/>
            <a:ext cx="1905000" cy="1905000"/>
          </a:xfrm>
          <a:prstGeom prst="rect">
            <a:avLst/>
          </a:prstGeom>
        </p:spPr>
      </p:pic>
      <p:pic>
        <p:nvPicPr>
          <p:cNvPr id="55" name="Rectangle 163" descr="preencoded.png">
            <a:extLst>
              <a:ext uri="{FF2B5EF4-FFF2-40B4-BE49-F238E27FC236}">
                <a16:creationId xmlns:a16="http://schemas.microsoft.com/office/drawing/2014/main" id="{1691C746-19E2-37C3-E0DF-16EB4FCB604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77528" y="4749143"/>
            <a:ext cx="1905000" cy="1905000"/>
          </a:xfrm>
          <a:prstGeom prst="rect">
            <a:avLst/>
          </a:prstGeom>
        </p:spPr>
      </p:pic>
      <p:pic>
        <p:nvPicPr>
          <p:cNvPr id="57" name="Rectangle 171" descr="preencoded.png">
            <a:extLst>
              <a:ext uri="{FF2B5EF4-FFF2-40B4-BE49-F238E27FC236}">
                <a16:creationId xmlns:a16="http://schemas.microsoft.com/office/drawing/2014/main" id="{1170E714-0F54-47A1-95F9-603ACDEACEE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29028" y="4749143"/>
            <a:ext cx="1905000" cy="1905000"/>
          </a:xfrm>
          <a:prstGeom prst="rect">
            <a:avLst/>
          </a:prstGeom>
        </p:spPr>
      </p:pic>
      <p:pic>
        <p:nvPicPr>
          <p:cNvPr id="59" name="Rectangle 161" descr="preencoded.png">
            <a:extLst>
              <a:ext uri="{FF2B5EF4-FFF2-40B4-BE49-F238E27FC236}">
                <a16:creationId xmlns:a16="http://schemas.microsoft.com/office/drawing/2014/main" id="{73CB196F-C8D3-7C89-F195-1DA43BC55EC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77528" y="2780643"/>
            <a:ext cx="1905000" cy="1905000"/>
          </a:xfrm>
          <a:prstGeom prst="rect">
            <a:avLst/>
          </a:prstGeom>
        </p:spPr>
      </p:pic>
      <p:pic>
        <p:nvPicPr>
          <p:cNvPr id="61" name="Rectangle 170" descr="preencoded.png">
            <a:extLst>
              <a:ext uri="{FF2B5EF4-FFF2-40B4-BE49-F238E27FC236}">
                <a16:creationId xmlns:a16="http://schemas.microsoft.com/office/drawing/2014/main" id="{879252F3-52A7-9342-8A02-3B43633A3A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29028" y="2780643"/>
            <a:ext cx="1905000" cy="1905000"/>
          </a:xfrm>
          <a:prstGeom prst="rect">
            <a:avLst/>
          </a:prstGeom>
        </p:spPr>
      </p:pic>
      <p:sp>
        <p:nvSpPr>
          <p:cNvPr id="63" name="Low">
            <a:extLst>
              <a:ext uri="{FF2B5EF4-FFF2-40B4-BE49-F238E27FC236}">
                <a16:creationId xmlns:a16="http://schemas.microsoft.com/office/drawing/2014/main" id="{D3C3DA98-F597-417A-6184-0095692643FB}"/>
              </a:ext>
            </a:extLst>
          </p:cNvPr>
          <p:cNvSpPr/>
          <p:nvPr/>
        </p:nvSpPr>
        <p:spPr>
          <a:xfrm>
            <a:off x="1209128" y="2437743"/>
            <a:ext cx="530772" cy="23692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Low</a:t>
            </a:r>
            <a:endParaRPr lang="en-US" sz="1200">
              <a:latin typeface="Bahnschrift"/>
            </a:endParaRPr>
          </a:p>
        </p:txBody>
      </p:sp>
      <p:sp>
        <p:nvSpPr>
          <p:cNvPr id="65" name="Whats going on quantity">
            <a:extLst>
              <a:ext uri="{FF2B5EF4-FFF2-40B4-BE49-F238E27FC236}">
                <a16:creationId xmlns:a16="http://schemas.microsoft.com/office/drawing/2014/main" id="{8620AB61-A102-8CCA-3121-E39FAF5CF176}"/>
              </a:ext>
            </a:extLst>
          </p:cNvPr>
          <p:cNvSpPr/>
          <p:nvPr/>
        </p:nvSpPr>
        <p:spPr>
          <a:xfrm>
            <a:off x="6308178" y="2221843"/>
            <a:ext cx="141605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What's going on? (quantity)</a:t>
            </a:r>
            <a:endParaRPr lang="en-US" sz="1200">
              <a:latin typeface="Bahnschrift"/>
            </a:endParaRPr>
          </a:p>
        </p:txBody>
      </p:sp>
      <p:sp>
        <p:nvSpPr>
          <p:cNvPr id="67" name="Important">
            <a:extLst>
              <a:ext uri="{FF2B5EF4-FFF2-40B4-BE49-F238E27FC236}">
                <a16:creationId xmlns:a16="http://schemas.microsoft.com/office/drawing/2014/main" id="{B6248F8B-DE1F-204D-A612-E2897D38B5F1}"/>
              </a:ext>
            </a:extLst>
          </p:cNvPr>
          <p:cNvSpPr/>
          <p:nvPr/>
        </p:nvSpPr>
        <p:spPr>
          <a:xfrm>
            <a:off x="2974428" y="2437743"/>
            <a:ext cx="723900" cy="2159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Important</a:t>
            </a:r>
            <a:endParaRPr lang="en-US" sz="1200">
              <a:latin typeface="Bahnschrift"/>
            </a:endParaRPr>
          </a:p>
        </p:txBody>
      </p:sp>
      <p:sp>
        <p:nvSpPr>
          <p:cNvPr id="69" name="Why is this happening quali">
            <a:extLst>
              <a:ext uri="{FF2B5EF4-FFF2-40B4-BE49-F238E27FC236}">
                <a16:creationId xmlns:a16="http://schemas.microsoft.com/office/drawing/2014/main" id="{C9E4E761-56D8-3AB9-2871-A9BDF656CDB3}"/>
              </a:ext>
            </a:extLst>
          </p:cNvPr>
          <p:cNvSpPr/>
          <p:nvPr/>
        </p:nvSpPr>
        <p:spPr>
          <a:xfrm>
            <a:off x="8276678" y="2221843"/>
            <a:ext cx="141605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b="1">
                <a:solidFill>
                  <a:srgbClr val="222222"/>
                </a:solidFill>
                <a:latin typeface="Bahnschrift"/>
                <a:ea typeface="Satoshi Bold" pitchFamily="34" charset="-122"/>
                <a:cs typeface="Satoshi Bold" pitchFamily="34" charset="-120"/>
              </a:rPr>
              <a:t>Why is this happening? (quali)</a:t>
            </a:r>
            <a:endParaRPr lang="en-US" sz="1200">
              <a:latin typeface="Bahnschrift"/>
            </a:endParaRPr>
          </a:p>
        </p:txBody>
      </p:sp>
      <p:sp>
        <p:nvSpPr>
          <p:cNvPr id="71" name="Raised">
            <a:extLst>
              <a:ext uri="{FF2B5EF4-FFF2-40B4-BE49-F238E27FC236}">
                <a16:creationId xmlns:a16="http://schemas.microsoft.com/office/drawing/2014/main" id="{573F13C8-E487-DF11-6144-72AC83586D90}"/>
              </a:ext>
            </a:extLst>
          </p:cNvPr>
          <p:cNvSpPr/>
          <p:nvPr/>
        </p:nvSpPr>
        <p:spPr>
          <a:xfrm>
            <a:off x="4409528" y="3589063"/>
            <a:ext cx="573032" cy="210645"/>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Raised</a:t>
            </a:r>
            <a:endParaRPr lang="en-US" sz="1200">
              <a:latin typeface="Bahnschrift"/>
            </a:endParaRPr>
          </a:p>
        </p:txBody>
      </p:sp>
      <p:sp>
        <p:nvSpPr>
          <p:cNvPr id="73" name="What are they doing Behavior">
            <a:extLst>
              <a:ext uri="{FF2B5EF4-FFF2-40B4-BE49-F238E27FC236}">
                <a16:creationId xmlns:a16="http://schemas.microsoft.com/office/drawing/2014/main" id="{9198C76C-06D3-DA33-6A0F-966C9545AF4D}"/>
              </a:ext>
            </a:extLst>
          </p:cNvPr>
          <p:cNvSpPr/>
          <p:nvPr/>
        </p:nvSpPr>
        <p:spPr>
          <a:xfrm>
            <a:off x="10061028" y="3568043"/>
            <a:ext cx="1568450" cy="431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What are they doing?
 (Behavior)</a:t>
            </a:r>
            <a:endParaRPr lang="en-US" sz="1200">
              <a:latin typeface="Bahnschrift"/>
            </a:endParaRPr>
          </a:p>
        </p:txBody>
      </p:sp>
      <p:sp>
        <p:nvSpPr>
          <p:cNvPr id="75" name="Emergency">
            <a:extLst>
              <a:ext uri="{FF2B5EF4-FFF2-40B4-BE49-F238E27FC236}">
                <a16:creationId xmlns:a16="http://schemas.microsoft.com/office/drawing/2014/main" id="{EA97A169-50B3-A583-8A4C-038AD17EFF57}"/>
              </a:ext>
            </a:extLst>
          </p:cNvPr>
          <p:cNvSpPr/>
          <p:nvPr/>
        </p:nvSpPr>
        <p:spPr>
          <a:xfrm rot="5400000">
            <a:off x="4226911" y="4550322"/>
            <a:ext cx="123825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Emergency</a:t>
            </a:r>
            <a:endParaRPr lang="en-US">
              <a:latin typeface="Bahnschrift"/>
            </a:endParaRPr>
          </a:p>
        </p:txBody>
      </p:sp>
      <p:sp>
        <p:nvSpPr>
          <p:cNvPr id="77" name="Weak">
            <a:extLst>
              <a:ext uri="{FF2B5EF4-FFF2-40B4-BE49-F238E27FC236}">
                <a16:creationId xmlns:a16="http://schemas.microsoft.com/office/drawing/2014/main" id="{45C118C5-0AB4-1DF0-5E3A-709140638948}"/>
              </a:ext>
            </a:extLst>
          </p:cNvPr>
          <p:cNvSpPr/>
          <p:nvPr/>
        </p:nvSpPr>
        <p:spPr>
          <a:xfrm>
            <a:off x="4409528" y="5593693"/>
            <a:ext cx="412750" cy="2159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Weak</a:t>
            </a:r>
            <a:endParaRPr lang="en-US" sz="1200">
              <a:latin typeface="Bahnschrift"/>
            </a:endParaRPr>
          </a:p>
        </p:txBody>
      </p:sp>
      <p:sp>
        <p:nvSpPr>
          <p:cNvPr id="79" name="What do they say Attitude">
            <a:extLst>
              <a:ext uri="{FF2B5EF4-FFF2-40B4-BE49-F238E27FC236}">
                <a16:creationId xmlns:a16="http://schemas.microsoft.com/office/drawing/2014/main" id="{A6ADC4B1-B51C-585F-144F-FE7B654C77A2}"/>
              </a:ext>
            </a:extLst>
          </p:cNvPr>
          <p:cNvSpPr/>
          <p:nvPr/>
        </p:nvSpPr>
        <p:spPr>
          <a:xfrm>
            <a:off x="10061028" y="5485743"/>
            <a:ext cx="1346200" cy="43180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1680"/>
              </a:lnSpc>
              <a:buNone/>
            </a:pPr>
            <a:r>
              <a:rPr lang="en-US" sz="1200" b="1">
                <a:solidFill>
                  <a:srgbClr val="222222"/>
                </a:solidFill>
                <a:latin typeface="Bahnschrift"/>
                <a:ea typeface="Satoshi Bold" pitchFamily="34" charset="-122"/>
                <a:cs typeface="Satoshi Bold" pitchFamily="34" charset="-120"/>
              </a:rPr>
              <a:t>What do they say?
 (Attitude)</a:t>
            </a:r>
            <a:endParaRPr lang="en-US" sz="1200">
              <a:latin typeface="Bahnschrift"/>
            </a:endParaRPr>
          </a:p>
        </p:txBody>
      </p:sp>
      <p:sp>
        <p:nvSpPr>
          <p:cNvPr id="81" name="User knowledge">
            <a:extLst>
              <a:ext uri="{FF2B5EF4-FFF2-40B4-BE49-F238E27FC236}">
                <a16:creationId xmlns:a16="http://schemas.microsoft.com/office/drawing/2014/main" id="{6DEA6F27-D321-D0A2-73A6-B37ED6A379FD}"/>
              </a:ext>
            </a:extLst>
          </p:cNvPr>
          <p:cNvSpPr/>
          <p:nvPr/>
        </p:nvSpPr>
        <p:spPr>
          <a:xfrm>
            <a:off x="1426342" y="1946603"/>
            <a:ext cx="176530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User knowledge</a:t>
            </a:r>
            <a:endParaRPr lang="en-US">
              <a:latin typeface="Bahnschrift"/>
            </a:endParaRPr>
          </a:p>
        </p:txBody>
      </p:sp>
      <p:sp>
        <p:nvSpPr>
          <p:cNvPr id="83" name="Data type">
            <a:extLst>
              <a:ext uri="{FF2B5EF4-FFF2-40B4-BE49-F238E27FC236}">
                <a16:creationId xmlns:a16="http://schemas.microsoft.com/office/drawing/2014/main" id="{3F72E007-5A9A-D1D7-EE73-4A8BA80FE886}"/>
              </a:ext>
            </a:extLst>
          </p:cNvPr>
          <p:cNvSpPr/>
          <p:nvPr/>
        </p:nvSpPr>
        <p:spPr>
          <a:xfrm>
            <a:off x="7470228" y="1783693"/>
            <a:ext cx="104775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160"/>
              </a:lnSpc>
              <a:buNone/>
            </a:pPr>
            <a:r>
              <a:rPr lang="en-US" b="1">
                <a:solidFill>
                  <a:srgbClr val="222222"/>
                </a:solidFill>
                <a:latin typeface="Bahnschrift"/>
                <a:ea typeface="Satoshi Bold" pitchFamily="34" charset="-122"/>
                <a:cs typeface="Satoshi Bold" pitchFamily="34" charset="-120"/>
              </a:rPr>
              <a:t>Data type</a:t>
            </a:r>
            <a:endParaRPr lang="en-US">
              <a:latin typeface="Bahnschrift"/>
            </a:endParaRPr>
          </a:p>
        </p:txBody>
      </p:sp>
      <p:sp>
        <p:nvSpPr>
          <p:cNvPr id="85" name="Search type">
            <a:extLst>
              <a:ext uri="{FF2B5EF4-FFF2-40B4-BE49-F238E27FC236}">
                <a16:creationId xmlns:a16="http://schemas.microsoft.com/office/drawing/2014/main" id="{B0D48C59-E113-1205-93D9-F21B3AFABB19}"/>
              </a:ext>
            </a:extLst>
          </p:cNvPr>
          <p:cNvSpPr/>
          <p:nvPr/>
        </p:nvSpPr>
        <p:spPr>
          <a:xfrm rot="5400000">
            <a:off x="10651140" y="4467554"/>
            <a:ext cx="1954486" cy="29407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60"/>
              </a:lnSpc>
            </a:pPr>
            <a:r>
              <a:rPr lang="en-US" b="1">
                <a:solidFill>
                  <a:srgbClr val="222222"/>
                </a:solidFill>
                <a:latin typeface="Bahnschrift"/>
              </a:rPr>
              <a:t>Research type</a:t>
            </a:r>
            <a:endParaRPr lang="en-US">
              <a:latin typeface="Bahnschrift"/>
            </a:endParaRPr>
          </a:p>
        </p:txBody>
      </p:sp>
      <p:sp>
        <p:nvSpPr>
          <p:cNvPr id="4" name="Analytics AB Test Clickstream Unmoderated user tests Tree testing">
            <a:extLst>
              <a:ext uri="{FF2B5EF4-FFF2-40B4-BE49-F238E27FC236}">
                <a16:creationId xmlns:a16="http://schemas.microsoft.com/office/drawing/2014/main" id="{042BE4E6-7CF7-1029-D4A9-ACEEE3CB06F1}"/>
              </a:ext>
            </a:extLst>
          </p:cNvPr>
          <p:cNvSpPr/>
          <p:nvPr/>
        </p:nvSpPr>
        <p:spPr>
          <a:xfrm>
            <a:off x="6319345" y="3054897"/>
            <a:ext cx="1473200" cy="1295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Analytics
 A/B Test
 Clickstream
 Unmoderated user tests
 Tree testing</a:t>
            </a:r>
            <a:endParaRPr lang="en-US" sz="1200">
              <a:latin typeface="Bahnschrift"/>
            </a:endParaRPr>
          </a:p>
        </p:txBody>
      </p:sp>
      <p:sp>
        <p:nvSpPr>
          <p:cNvPr id="6" name="Survey Online User Feedback">
            <a:extLst>
              <a:ext uri="{FF2B5EF4-FFF2-40B4-BE49-F238E27FC236}">
                <a16:creationId xmlns:a16="http://schemas.microsoft.com/office/drawing/2014/main" id="{67B430B9-116D-C1E7-ABD9-6C1E0C9C98A4}"/>
              </a:ext>
            </a:extLst>
          </p:cNvPr>
          <p:cNvSpPr/>
          <p:nvPr/>
        </p:nvSpPr>
        <p:spPr>
          <a:xfrm>
            <a:off x="6268545" y="5474247"/>
            <a:ext cx="157480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Survey
 Online User Feedback</a:t>
            </a:r>
            <a:endParaRPr lang="en-US" sz="1200">
              <a:latin typeface="Bahnschrift"/>
            </a:endParaRPr>
          </a:p>
        </p:txBody>
      </p:sp>
      <p:sp>
        <p:nvSpPr>
          <p:cNvPr id="8" name="Observation User tests">
            <a:extLst>
              <a:ext uri="{FF2B5EF4-FFF2-40B4-BE49-F238E27FC236}">
                <a16:creationId xmlns:a16="http://schemas.microsoft.com/office/drawing/2014/main" id="{C68E2EE9-6609-F134-E104-7194B86A5C10}"/>
              </a:ext>
            </a:extLst>
          </p:cNvPr>
          <p:cNvSpPr/>
          <p:nvPr/>
        </p:nvSpPr>
        <p:spPr>
          <a:xfrm>
            <a:off x="8294195" y="3486697"/>
            <a:ext cx="1473200" cy="431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Observation
 User tests</a:t>
            </a:r>
            <a:endParaRPr lang="en-US" sz="1200">
              <a:latin typeface="Bahnschrift"/>
            </a:endParaRPr>
          </a:p>
        </p:txBody>
      </p:sp>
      <p:sp>
        <p:nvSpPr>
          <p:cNvPr id="10" name="Interview Design Studio Cards sorting Desirability testing">
            <a:extLst>
              <a:ext uri="{FF2B5EF4-FFF2-40B4-BE49-F238E27FC236}">
                <a16:creationId xmlns:a16="http://schemas.microsoft.com/office/drawing/2014/main" id="{4D3D3A1A-84BE-CDD5-6927-D51AECF72AEB}"/>
              </a:ext>
            </a:extLst>
          </p:cNvPr>
          <p:cNvSpPr/>
          <p:nvPr/>
        </p:nvSpPr>
        <p:spPr>
          <a:xfrm>
            <a:off x="8370395" y="5258347"/>
            <a:ext cx="1320800" cy="86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Interview
 Design Studio
 Cards sorting
 Desirability testing</a:t>
            </a:r>
            <a:endParaRPr lang="en-US" sz="1200">
              <a:latin typeface="Bahnschrift"/>
            </a:endParaRPr>
          </a:p>
        </p:txBody>
      </p:sp>
      <p:sp>
        <p:nvSpPr>
          <p:cNvPr id="12" name="Unmoderated user tests Clickstream Email survey">
            <a:extLst>
              <a:ext uri="{FF2B5EF4-FFF2-40B4-BE49-F238E27FC236}">
                <a16:creationId xmlns:a16="http://schemas.microsoft.com/office/drawing/2014/main" id="{60A3DDE5-289F-758E-9871-EA1803269E2E}"/>
              </a:ext>
            </a:extLst>
          </p:cNvPr>
          <p:cNvSpPr/>
          <p:nvPr/>
        </p:nvSpPr>
        <p:spPr>
          <a:xfrm>
            <a:off x="585295" y="3228756"/>
            <a:ext cx="1473200" cy="86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Unmoderated
 user tests
 Clickstream
 Email survey</a:t>
            </a:r>
            <a:endParaRPr lang="en-US" sz="1200">
              <a:latin typeface="Bahnschrift"/>
            </a:endParaRPr>
          </a:p>
        </p:txBody>
      </p:sp>
      <p:sp>
        <p:nvSpPr>
          <p:cNvPr id="14" name="User Tests Interviews Observation Diary">
            <a:extLst>
              <a:ext uri="{FF2B5EF4-FFF2-40B4-BE49-F238E27FC236}">
                <a16:creationId xmlns:a16="http://schemas.microsoft.com/office/drawing/2014/main" id="{23FE1E96-3EF2-FB73-BAA2-DC3C4C697262}"/>
              </a:ext>
            </a:extLst>
          </p:cNvPr>
          <p:cNvSpPr/>
          <p:nvPr/>
        </p:nvSpPr>
        <p:spPr>
          <a:xfrm>
            <a:off x="877395" y="5216306"/>
            <a:ext cx="889000" cy="86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User Tests
 Interviews
 Observation
 Diary</a:t>
            </a:r>
            <a:endParaRPr lang="en-US" sz="1200">
              <a:latin typeface="Bahnschrift"/>
            </a:endParaRPr>
          </a:p>
        </p:txBody>
      </p:sp>
      <p:sp>
        <p:nvSpPr>
          <p:cNvPr id="16" name="Cognitive walkthrough Expert evaluation Design Studio">
            <a:extLst>
              <a:ext uri="{FF2B5EF4-FFF2-40B4-BE49-F238E27FC236}">
                <a16:creationId xmlns:a16="http://schemas.microsoft.com/office/drawing/2014/main" id="{CE4C11DF-AE96-70AC-3F47-344D6CD9FF2D}"/>
              </a:ext>
            </a:extLst>
          </p:cNvPr>
          <p:cNvSpPr/>
          <p:nvPr/>
        </p:nvSpPr>
        <p:spPr>
          <a:xfrm>
            <a:off x="2560145" y="3228756"/>
            <a:ext cx="1473200" cy="863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Cognitive walkthrough
 Expert evaluation
 Design Studio</a:t>
            </a:r>
            <a:endParaRPr lang="en-US" sz="1200">
              <a:latin typeface="Bahnschrift"/>
            </a:endParaRPr>
          </a:p>
        </p:txBody>
      </p:sp>
      <p:sp>
        <p:nvSpPr>
          <p:cNvPr id="18" name="Remote Users Tests AB Test Prototype">
            <a:extLst>
              <a:ext uri="{FF2B5EF4-FFF2-40B4-BE49-F238E27FC236}">
                <a16:creationId xmlns:a16="http://schemas.microsoft.com/office/drawing/2014/main" id="{91237C88-CD51-6A6E-E306-6385D6A1F99E}"/>
              </a:ext>
            </a:extLst>
          </p:cNvPr>
          <p:cNvSpPr/>
          <p:nvPr/>
        </p:nvSpPr>
        <p:spPr>
          <a:xfrm>
            <a:off x="2617295" y="5324256"/>
            <a:ext cx="1352550" cy="6477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1680"/>
              </a:lnSpc>
              <a:buNone/>
            </a:pPr>
            <a:r>
              <a:rPr lang="en-US" sz="1200">
                <a:solidFill>
                  <a:srgbClr val="222222"/>
                </a:solidFill>
                <a:latin typeface="Bahnschrift"/>
                <a:ea typeface="Satoshi Medium" pitchFamily="34" charset="-122"/>
                <a:cs typeface="Satoshi Medium" pitchFamily="34" charset="-120"/>
              </a:rPr>
              <a:t>Remote Users Tests
 A/B Test
 Prototype</a:t>
            </a:r>
            <a:endParaRPr lang="en-US" sz="1200">
              <a:latin typeface="Bahnschrift"/>
            </a:endParaRPr>
          </a:p>
        </p:txBody>
      </p:sp>
    </p:spTree>
    <p:extLst>
      <p:ext uri="{BB962C8B-B14F-4D97-AF65-F5344CB8AC3E}">
        <p14:creationId xmlns:p14="http://schemas.microsoft.com/office/powerpoint/2010/main" val="318943303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444DCB-F353-45D1-89E5-844BE481A4DD}">
  <ds:schemaRefs>
    <ds:schemaRef ds:uri="http://purl.org/dc/elements/1.1/"/>
    <ds:schemaRef ds:uri="http://schemas.microsoft.com/office/2006/documentManagement/types"/>
    <ds:schemaRef ds:uri="d1e65d10-a41e-4ab0-a082-e2a72231be5f"/>
    <ds:schemaRef ds:uri="http://purl.org/dc/term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 ds:uri="131140c4-3360-46ff-98f6-a26ac4f9e7c6"/>
    <ds:schemaRef ds:uri="bf2580ef-a796-40e3-be8d-6830ba55d2d8"/>
  </ds:schemaRefs>
</ds:datastoreItem>
</file>

<file path=customXml/itemProps2.xml><?xml version="1.0" encoding="utf-8"?>
<ds:datastoreItem xmlns:ds="http://schemas.openxmlformats.org/officeDocument/2006/customXml" ds:itemID="{07809B44-4D33-4A38-9BB7-7997EBAA11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28DCC9-3A7C-46E0-AF69-E90CB586C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107</TotalTime>
  <Words>8086</Words>
  <Application>Microsoft Office PowerPoint</Application>
  <PresentationFormat>Widescreen</PresentationFormat>
  <Paragraphs>718</Paragraphs>
  <Slides>84</Slides>
  <Notes>78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Arial,Sans-Serif</vt:lpstr>
      <vt:lpstr>Bahnschrift</vt:lpstr>
      <vt:lpstr>Bahnschrift SemiBold</vt:lpstr>
      <vt:lpstr>Bahnschrift SemiLight</vt:lpstr>
      <vt:lpstr>Calibri</vt:lpstr>
      <vt:lpstr>Calibri Light</vt:lpstr>
      <vt:lpstr>Montserrat</vt:lpstr>
      <vt:lpstr>Satoshi Regular</vt:lpstr>
      <vt:lpstr>Tema sustava Office</vt:lpstr>
      <vt:lpstr>User Research &amp; Testing</vt:lpstr>
      <vt:lpstr>0. INTRODUCTION</vt:lpstr>
      <vt:lpstr>Summary</vt:lpstr>
      <vt:lpstr>Understanding Usability Testing Through Usability of Fruits 🍌🍉</vt:lpstr>
      <vt:lpstr>Understanding Usability Testing Through Usability of Fruits </vt:lpstr>
      <vt:lpstr>Lexicon</vt:lpstr>
      <vt:lpstr>Before we start </vt:lpstr>
      <vt:lpstr>How choosing user feedback method?</vt:lpstr>
      <vt:lpstr>How choosing user feedback method?</vt:lpstr>
      <vt:lpstr>3 types of goals </vt:lpstr>
      <vt:lpstr>From opinion to facts</vt:lpstr>
      <vt:lpstr>UX as a process </vt:lpstr>
      <vt:lpstr>Some User Voice Techniques</vt:lpstr>
      <vt:lpstr>Standardize Questionnaire</vt:lpstr>
      <vt:lpstr>Card Sorting</vt:lpstr>
      <vt:lpstr>Understanding your users</vt:lpstr>
      <vt:lpstr>User Needs Investigation Canvas </vt:lpstr>
      <vt:lpstr>User Needs Investigation Canvas </vt:lpstr>
      <vt:lpstr>Exercise</vt:lpstr>
      <vt:lpstr>1. Prepare yourself and control your environment</vt:lpstr>
      <vt:lpstr>Test plan</vt:lpstr>
      <vt:lpstr>Before testing! Heuristics [eu-ri-sti-k']</vt:lpstr>
      <vt:lpstr>Number of experts</vt:lpstr>
      <vt:lpstr>Nielsen's Heuristics </vt:lpstr>
      <vt:lpstr>Exercise</vt:lpstr>
      <vt:lpstr>Classic usability test</vt:lpstr>
      <vt:lpstr>Recruiting the right users</vt:lpstr>
      <vt:lpstr>Recording</vt:lpstr>
      <vt:lpstr>Tips and tricks</vt:lpstr>
      <vt:lpstr>Example – Classic User Tests</vt:lpstr>
      <vt:lpstr>10 Heuristics for Observing Behavioral Reactions</vt:lpstr>
      <vt:lpstr>Online test</vt:lpstr>
      <vt:lpstr>Web Meeting, Teams, Google Meet, Zoom with screen sharing</vt:lpstr>
      <vt:lpstr>Online user testing: validately, maze, surveymonkey, loop11</vt:lpstr>
      <vt:lpstr>Guerrilla Testing</vt:lpstr>
      <vt:lpstr>In guerrilla mode</vt:lpstr>
      <vt:lpstr>In guerrilla mode</vt:lpstr>
      <vt:lpstr>Neurosciences</vt:lpstr>
      <vt:lpstr>Biometrics – User Testing</vt:lpstr>
      <vt:lpstr>Biometrics – User Testing</vt:lpstr>
      <vt:lpstr>Eye-tracking: Examples</vt:lpstr>
      <vt:lpstr>Eye-tracking: Examples</vt:lpstr>
      <vt:lpstr>The Faces: Eye-tracking</vt:lpstr>
      <vt:lpstr>Exercise</vt:lpstr>
      <vt:lpstr>2. Create your test protocol and follow it</vt:lpstr>
      <vt:lpstr>Drafting the protocol</vt:lpstr>
      <vt:lpstr>The four main stages of a test</vt:lpstr>
      <vt:lpstr>Introduction</vt:lpstr>
      <vt:lpstr>Introduction</vt:lpstr>
      <vt:lpstr>Introduction</vt:lpstr>
      <vt:lpstr>Scenarios</vt:lpstr>
      <vt:lpstr>Scenarios</vt:lpstr>
      <vt:lpstr>Scenarios</vt:lpstr>
      <vt:lpstr>Scenarios</vt:lpstr>
      <vt:lpstr>Scenarios examples</vt:lpstr>
      <vt:lpstr>Scenarios</vt:lpstr>
      <vt:lpstr>Questionnaire</vt:lpstr>
      <vt:lpstr>User Experience Questionnaire</vt:lpstr>
      <vt:lpstr>Geneva Emotion Wheel</vt:lpstr>
      <vt:lpstr>Debriefing</vt:lpstr>
      <vt:lpstr>Debriefing</vt:lpstr>
      <vt:lpstr>Dry Run</vt:lpstr>
      <vt:lpstr>Exercise</vt:lpstr>
      <vt:lpstr>3. Analyze</vt:lpstr>
      <vt:lpstr>Taking effective notes</vt:lpstr>
      <vt:lpstr>Using a tool like Airtable...</vt:lpstr>
      <vt:lpstr>or just Excel. </vt:lpstr>
      <vt:lpstr>Exercise</vt:lpstr>
      <vt:lpstr>Analyze</vt:lpstr>
      <vt:lpstr>Exercise</vt:lpstr>
      <vt:lpstr>4. Make a report</vt:lpstr>
      <vt:lpstr>Consider the audience for your results</vt:lpstr>
      <vt:lpstr>Example of a “ready-made” report</vt:lpstr>
      <vt:lpstr>Standardized questionnaire</vt:lpstr>
      <vt:lpstr>User Flows</vt:lpstr>
      <vt:lpstr>Example : Recommendation on “Activate your ticket”</vt:lpstr>
      <vt:lpstr>Example : Commented screens</vt:lpstr>
      <vt:lpstr>Exercise</vt:lpstr>
      <vt:lpstr>What you need to remember – User Testing</vt:lpstr>
      <vt:lpstr>What you need to remember – User Testing</vt:lpstr>
      <vt:lpstr>Summary</vt:lpstr>
      <vt:lpstr>PowerPoint Presentation</vt:lpstr>
      <vt:lpstr>PowerPoint Presentation</vt:lpstr>
      <vt:lpstr>ADDITIONAL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Sven De Ruyter</cp:lastModifiedBy>
  <cp:revision>555</cp:revision>
  <dcterms:created xsi:type="dcterms:W3CDTF">2024-02-12T13:35:47Z</dcterms:created>
  <dcterms:modified xsi:type="dcterms:W3CDTF">2025-08-20T08:34:03Z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y fmtid="{D5CDD505-2E9C-101B-9397-08002B2CF9AE}" pid="3" name="MediaServiceImageTags">
    <vt:lpwstr/>
  </property>
</Properties>
</file>